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4"/>
  </p:notesMasterIdLst>
  <p:handoutMasterIdLst>
    <p:handoutMasterId r:id="rId55"/>
  </p:handoutMasterIdLst>
  <p:sldIdLst>
    <p:sldId id="256" r:id="rId2"/>
    <p:sldId id="263" r:id="rId3"/>
    <p:sldId id="264" r:id="rId4"/>
    <p:sldId id="289" r:id="rId5"/>
    <p:sldId id="296" r:id="rId6"/>
    <p:sldId id="298" r:id="rId7"/>
    <p:sldId id="301" r:id="rId8"/>
    <p:sldId id="300" r:id="rId9"/>
    <p:sldId id="302" r:id="rId10"/>
    <p:sldId id="303" r:id="rId11"/>
    <p:sldId id="290" r:id="rId12"/>
    <p:sldId id="297" r:id="rId13"/>
    <p:sldId id="320" r:id="rId14"/>
    <p:sldId id="304" r:id="rId15"/>
    <p:sldId id="305" r:id="rId16"/>
    <p:sldId id="306" r:id="rId17"/>
    <p:sldId id="307" r:id="rId18"/>
    <p:sldId id="308" r:id="rId19"/>
    <p:sldId id="310" r:id="rId20"/>
    <p:sldId id="311" r:id="rId21"/>
    <p:sldId id="312" r:id="rId22"/>
    <p:sldId id="313" r:id="rId23"/>
    <p:sldId id="314" r:id="rId24"/>
    <p:sldId id="315" r:id="rId25"/>
    <p:sldId id="323" r:id="rId26"/>
    <p:sldId id="317" r:id="rId27"/>
    <p:sldId id="291" r:id="rId28"/>
    <p:sldId id="322" r:id="rId29"/>
    <p:sldId id="316" r:id="rId30"/>
    <p:sldId id="318" r:id="rId31"/>
    <p:sldId id="319" r:id="rId32"/>
    <p:sldId id="292" r:id="rId33"/>
    <p:sldId id="294" r:id="rId34"/>
    <p:sldId id="293" r:id="rId35"/>
    <p:sldId id="309" r:id="rId36"/>
    <p:sldId id="321" r:id="rId37"/>
    <p:sldId id="266" r:id="rId38"/>
    <p:sldId id="295" r:id="rId39"/>
    <p:sldId id="276" r:id="rId40"/>
    <p:sldId id="277" r:id="rId41"/>
    <p:sldId id="278" r:id="rId42"/>
    <p:sldId id="279" r:id="rId43"/>
    <p:sldId id="280" r:id="rId44"/>
    <p:sldId id="287" r:id="rId45"/>
    <p:sldId id="281" r:id="rId46"/>
    <p:sldId id="282" r:id="rId47"/>
    <p:sldId id="288" r:id="rId48"/>
    <p:sldId id="284" r:id="rId49"/>
    <p:sldId id="286" r:id="rId50"/>
    <p:sldId id="283" r:id="rId51"/>
    <p:sldId id="285" r:id="rId52"/>
    <p:sldId id="275" r:id="rId53"/>
  </p:sldIdLst>
  <p:sldSz cx="12192000" cy="6858000"/>
  <p:notesSz cx="6858000" cy="9144000"/>
  <p:embeddedFontLst>
    <p:embeddedFont>
      <p:font typeface="맑은 고딕" panose="020B0503020000020004" pitchFamily="50" charset="-127"/>
      <p:regular r:id="rId56"/>
      <p:bold r:id="rId5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506" userDrawn="1">
          <p15:clr>
            <a:srgbClr val="A4A3A4"/>
          </p15:clr>
        </p15:guide>
        <p15:guide id="3" pos="7174" userDrawn="1">
          <p15:clr>
            <a:srgbClr val="A4A3A4"/>
          </p15:clr>
        </p15:guide>
        <p15:guide id="4" orient="horz" pos="436" userDrawn="1">
          <p15:clr>
            <a:srgbClr val="A4A3A4"/>
          </p15:clr>
        </p15:guide>
        <p15:guide id="5" orient="horz" pos="4088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pos="65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AFA"/>
    <a:srgbClr val="F0F9F5"/>
    <a:srgbClr val="55CFD1"/>
    <a:srgbClr val="A7E7E7"/>
    <a:srgbClr val="D0E0D9"/>
    <a:srgbClr val="4B465E"/>
    <a:srgbClr val="BBFFE6"/>
    <a:srgbClr val="F2F2F2"/>
    <a:srgbClr val="332543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053" autoAdjust="0"/>
    <p:restoredTop sz="94660"/>
  </p:normalViewPr>
  <p:slideViewPr>
    <p:cSldViewPr snapToGrid="0">
      <p:cViewPr varScale="1">
        <p:scale>
          <a:sx n="78" d="100"/>
          <a:sy n="78" d="100"/>
        </p:scale>
        <p:origin x="1243" y="62"/>
      </p:cViewPr>
      <p:guideLst>
        <p:guide pos="506"/>
        <p:guide pos="7174"/>
        <p:guide orient="horz" pos="436"/>
        <p:guide orient="horz" pos="4088"/>
        <p:guide pos="3840"/>
        <p:guide pos="65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92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1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2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DEAE4A-A09C-4E7B-B24F-46F0D09F3E4E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9B74EB-7915-4BC2-A0F3-A8C69D963D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80151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E87483-C397-43F3-ABB1-B8D09FEC7C42}" type="datetimeFigureOut">
              <a:rPr lang="ko-KR" altLang="en-US" smtClean="0"/>
              <a:t>2022-09-24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E717C5-460F-4A32-8DBF-627906F550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05319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E717C5-460F-4A32-8DBF-627906F5508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4959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원래 계획은 이렇게 하려고 했는데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E717C5-460F-4A32-8DBF-627906F5508C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22444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까보니까 이렇게 됐네요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E717C5-460F-4A32-8DBF-627906F5508C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61051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앞으로 이렇게 </a:t>
            </a:r>
            <a:r>
              <a:rPr lang="ko-KR" altLang="en-US" dirty="0" err="1"/>
              <a:t>이렇게</a:t>
            </a:r>
            <a:r>
              <a:rPr lang="ko-KR" altLang="en-US" dirty="0"/>
              <a:t> 해 볼 예정입니다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E717C5-460F-4A32-8DBF-627906F5508C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50597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앞으로 이렇게 </a:t>
            </a:r>
            <a:r>
              <a:rPr lang="ko-KR" altLang="en-US" dirty="0" err="1"/>
              <a:t>이렇게</a:t>
            </a:r>
            <a:r>
              <a:rPr lang="ko-KR" altLang="en-US" dirty="0"/>
              <a:t> 해 볼 예정입니다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E717C5-460F-4A32-8DBF-627906F5508C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114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gradFill>
          <a:gsLst>
            <a:gs pos="0">
              <a:srgbClr val="BBFFE6"/>
            </a:gs>
            <a:gs pos="100000">
              <a:srgbClr val="55CFD1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 userDrawn="1"/>
        </p:nvGrpSpPr>
        <p:grpSpPr>
          <a:xfrm>
            <a:off x="1640791" y="1483062"/>
            <a:ext cx="8226975" cy="3891876"/>
            <a:chOff x="956306" y="1185729"/>
            <a:chExt cx="9484030" cy="4486542"/>
          </a:xfrm>
        </p:grpSpPr>
        <p:sp>
          <p:nvSpPr>
            <p:cNvPr id="8" name="다이아몬드 7"/>
            <p:cNvSpPr/>
            <p:nvPr userDrawn="1"/>
          </p:nvSpPr>
          <p:spPr>
            <a:xfrm>
              <a:off x="3852729" y="1185729"/>
              <a:ext cx="4486542" cy="4486542"/>
            </a:xfrm>
            <a:prstGeom prst="diamond">
              <a:avLst/>
            </a:pr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다이아몬드 16"/>
            <p:cNvSpPr/>
            <p:nvPr userDrawn="1"/>
          </p:nvSpPr>
          <p:spPr>
            <a:xfrm>
              <a:off x="4113020" y="1446020"/>
              <a:ext cx="3965960" cy="3965960"/>
            </a:xfrm>
            <a:prstGeom prst="diamond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다이아몬드 17"/>
            <p:cNvSpPr/>
            <p:nvPr userDrawn="1"/>
          </p:nvSpPr>
          <p:spPr>
            <a:xfrm>
              <a:off x="2079833" y="2026243"/>
              <a:ext cx="2805513" cy="2805513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다이아몬드 19"/>
            <p:cNvSpPr/>
            <p:nvPr userDrawn="1"/>
          </p:nvSpPr>
          <p:spPr>
            <a:xfrm>
              <a:off x="7196805" y="2026243"/>
              <a:ext cx="2805513" cy="2805513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다이아몬드 20"/>
            <p:cNvSpPr/>
            <p:nvPr userDrawn="1"/>
          </p:nvSpPr>
          <p:spPr>
            <a:xfrm>
              <a:off x="7038617" y="3962042"/>
              <a:ext cx="666573" cy="666573"/>
            </a:xfrm>
            <a:prstGeom prst="diamond">
              <a:avLst/>
            </a:prstGeom>
            <a:solidFill>
              <a:schemeClr val="bg1">
                <a:alpha val="8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다이아몬드 21"/>
            <p:cNvSpPr/>
            <p:nvPr userDrawn="1"/>
          </p:nvSpPr>
          <p:spPr>
            <a:xfrm>
              <a:off x="7745693" y="4122010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다이아몬드 22"/>
            <p:cNvSpPr/>
            <p:nvPr userDrawn="1"/>
          </p:nvSpPr>
          <p:spPr>
            <a:xfrm>
              <a:off x="7657120" y="4375313"/>
              <a:ext cx="491475" cy="506606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다이아몬드 23"/>
            <p:cNvSpPr/>
            <p:nvPr userDrawn="1"/>
          </p:nvSpPr>
          <p:spPr>
            <a:xfrm>
              <a:off x="9510843" y="2804846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다이아몬드 24"/>
            <p:cNvSpPr/>
            <p:nvPr userDrawn="1"/>
          </p:nvSpPr>
          <p:spPr>
            <a:xfrm>
              <a:off x="9756580" y="1849386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다이아몬드 25"/>
            <p:cNvSpPr/>
            <p:nvPr userDrawn="1"/>
          </p:nvSpPr>
          <p:spPr>
            <a:xfrm>
              <a:off x="3693964" y="4201993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다이아몬드 26"/>
            <p:cNvSpPr/>
            <p:nvPr userDrawn="1"/>
          </p:nvSpPr>
          <p:spPr>
            <a:xfrm>
              <a:off x="4557089" y="5042508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다이아몬드 27"/>
            <p:cNvSpPr/>
            <p:nvPr userDrawn="1"/>
          </p:nvSpPr>
          <p:spPr>
            <a:xfrm>
              <a:off x="4350165" y="2355992"/>
              <a:ext cx="666573" cy="666573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다이아몬드 28"/>
            <p:cNvSpPr/>
            <p:nvPr userDrawn="1"/>
          </p:nvSpPr>
          <p:spPr>
            <a:xfrm>
              <a:off x="2006838" y="2694686"/>
              <a:ext cx="666573" cy="666573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다이아몬드 29"/>
            <p:cNvSpPr/>
            <p:nvPr userDrawn="1"/>
          </p:nvSpPr>
          <p:spPr>
            <a:xfrm>
              <a:off x="2531511" y="4789205"/>
              <a:ext cx="328169" cy="338272"/>
            </a:xfrm>
            <a:prstGeom prst="diamond">
              <a:avLst/>
            </a:prstGeom>
            <a:solidFill>
              <a:schemeClr val="bg1">
                <a:alpha val="8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다이아몬드 30"/>
            <p:cNvSpPr/>
            <p:nvPr userDrawn="1"/>
          </p:nvSpPr>
          <p:spPr>
            <a:xfrm>
              <a:off x="10112167" y="3623770"/>
              <a:ext cx="328169" cy="338272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다이아몬드 31"/>
            <p:cNvSpPr/>
            <p:nvPr userDrawn="1"/>
          </p:nvSpPr>
          <p:spPr>
            <a:xfrm>
              <a:off x="1567573" y="2635710"/>
              <a:ext cx="328169" cy="338272"/>
            </a:xfrm>
            <a:prstGeom prst="diamond">
              <a:avLst/>
            </a:prstGeom>
            <a:solidFill>
              <a:schemeClr val="bg1">
                <a:alpha val="8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다이아몬드 32"/>
            <p:cNvSpPr/>
            <p:nvPr userDrawn="1"/>
          </p:nvSpPr>
          <p:spPr>
            <a:xfrm>
              <a:off x="956306" y="3090727"/>
              <a:ext cx="328169" cy="338272"/>
            </a:xfrm>
            <a:prstGeom prst="diamond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08052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rgbClr val="BBFFE6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7790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bg>
      <p:bgPr>
        <a:solidFill>
          <a:srgbClr val="4B46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7283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8611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6605899"/>
            <a:ext cx="12192000" cy="252101"/>
          </a:xfrm>
          <a:prstGeom prst="rect">
            <a:avLst/>
          </a:prstGeom>
          <a:solidFill>
            <a:srgbClr val="55CFD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4927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1" r:id="rId4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540274" y="2678928"/>
            <a:ext cx="1111454" cy="58470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32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P.A.T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329399" y="3106218"/>
            <a:ext cx="3533206" cy="1015592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6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중간 발표</a:t>
            </a:r>
            <a:endParaRPr kumimoji="1" lang="en-US" altLang="ko-KR" sz="6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0345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82FD6AAB-FC98-D418-232D-45FAD46CF69B}"/>
              </a:ext>
            </a:extLst>
          </p:cNvPr>
          <p:cNvSpPr/>
          <p:nvPr/>
        </p:nvSpPr>
        <p:spPr>
          <a:xfrm>
            <a:off x="1209367" y="1743188"/>
            <a:ext cx="816077" cy="646047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Target</a:t>
            </a:r>
            <a:endParaRPr lang="ko-KR" altLang="en-US" sz="16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244AEBE-5AE0-0319-CC2F-4E5D5FBCCE73}"/>
              </a:ext>
            </a:extLst>
          </p:cNvPr>
          <p:cNvGrpSpPr/>
          <p:nvPr/>
        </p:nvGrpSpPr>
        <p:grpSpPr>
          <a:xfrm>
            <a:off x="521264" y="339362"/>
            <a:ext cx="2729856" cy="634858"/>
            <a:chOff x="521264" y="339362"/>
            <a:chExt cx="2729856" cy="634858"/>
          </a:xfrm>
        </p:grpSpPr>
        <p:sp>
          <p:nvSpPr>
            <p:cNvPr id="7" name="다이아몬드 6">
              <a:extLst>
                <a:ext uri="{FF2B5EF4-FFF2-40B4-BE49-F238E27FC236}">
                  <a16:creationId xmlns:a16="http://schemas.microsoft.com/office/drawing/2014/main" id="{380D9A66-424E-CEDC-9B14-CF5791AE1CF4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50199717-3C47-E423-6940-CADDC6E3EB5F}"/>
                </a:ext>
              </a:extLst>
            </p:cNvPr>
            <p:cNvGrpSpPr/>
            <p:nvPr/>
          </p:nvGrpSpPr>
          <p:grpSpPr>
            <a:xfrm>
              <a:off x="1110924" y="339362"/>
              <a:ext cx="2140196" cy="613763"/>
              <a:chOff x="1110924" y="256992"/>
              <a:chExt cx="2140196" cy="613763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FB71E70-976A-479E-6204-8FF41996D5DC}"/>
                  </a:ext>
                </a:extLst>
              </p:cNvPr>
              <p:cNvSpPr txBox="1"/>
              <p:nvPr/>
            </p:nvSpPr>
            <p:spPr>
              <a:xfrm>
                <a:off x="1110924" y="256992"/>
                <a:ext cx="2140196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기획 </a:t>
                </a:r>
                <a:r>
                  <a:rPr kumimoji="1" lang="ko-KR" altLang="en-US" sz="2400" b="1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다시보기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8DB9423-B156-491C-CBD1-7B1C0F5F1131}"/>
                  </a:ext>
                </a:extLst>
              </p:cNvPr>
              <p:cNvSpPr txBox="1"/>
              <p:nvPr/>
            </p:nvSpPr>
            <p:spPr>
              <a:xfrm>
                <a:off x="1110924" y="616910"/>
                <a:ext cx="2085694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PAT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is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Penta Audit Technology</a:t>
                </a: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B16C124-1610-EB99-BDD2-A275017D98EA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71BA1147-A54C-9353-78BD-6AEEB4DBA976}"/>
              </a:ext>
            </a:extLst>
          </p:cNvPr>
          <p:cNvSpPr txBox="1"/>
          <p:nvPr/>
        </p:nvSpPr>
        <p:spPr>
          <a:xfrm>
            <a:off x="2153771" y="1743188"/>
            <a:ext cx="9282257" cy="90787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부실징후기업 중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정상기업으로 생존한 기업과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파산한 기업을 분류 및 예측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FE22C1E-5F82-8300-1053-7A8F2BB5FD03}"/>
              </a:ext>
            </a:extLst>
          </p:cNvPr>
          <p:cNvSpPr/>
          <p:nvPr/>
        </p:nvSpPr>
        <p:spPr>
          <a:xfrm>
            <a:off x="1209367" y="3724388"/>
            <a:ext cx="816077" cy="646047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7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HOW</a:t>
            </a:r>
            <a:endParaRPr lang="ko-KR" altLang="en-US" sz="17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D8CCA7F-CFDA-1593-82F1-075FB3640FC6}"/>
              </a:ext>
            </a:extLst>
          </p:cNvPr>
          <p:cNvSpPr txBox="1"/>
          <p:nvPr/>
        </p:nvSpPr>
        <p:spPr>
          <a:xfrm>
            <a:off x="2181022" y="3726333"/>
            <a:ext cx="9282257" cy="1354146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부실징후기업의 생존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회생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 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가능성을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부실징후 기업으로 판단 된 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t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년 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(2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년째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의 다음 해 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t+1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년 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(3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년째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의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이자보상배율이 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1 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미만인 경우 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‘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부실기업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’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으로 판단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FB8382-9BCC-23FB-A277-0C66626932DF}"/>
              </a:ext>
            </a:extLst>
          </p:cNvPr>
          <p:cNvSpPr txBox="1"/>
          <p:nvPr/>
        </p:nvSpPr>
        <p:spPr>
          <a:xfrm>
            <a:off x="7747819" y="5486400"/>
            <a:ext cx="914400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2400" dirty="0"/>
              <a:t>How</a:t>
            </a:r>
            <a:r>
              <a:rPr lang="ko-KR" altLang="en-US" sz="2400" dirty="0"/>
              <a:t>를 살짝 </a:t>
            </a:r>
            <a:r>
              <a:rPr lang="ko-KR" altLang="en-US" sz="2400" dirty="0" err="1"/>
              <a:t>바꿔아할까</a:t>
            </a:r>
            <a:r>
              <a:rPr lang="ko-KR" altLang="en-US" sz="2400" dirty="0"/>
              <a:t> 혹시</a:t>
            </a:r>
            <a:r>
              <a:rPr lang="en-US" altLang="ko-KR" sz="2400" dirty="0"/>
              <a:t>?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94585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092" y="2673157"/>
            <a:ext cx="76982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02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630765" y="3256068"/>
            <a:ext cx="2930477" cy="70781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4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데이터 수집</a:t>
            </a:r>
            <a:endParaRPr kumimoji="1" lang="en-US" altLang="ko-KR" sz="4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5285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410198"/>
            <a:ext cx="3146637" cy="564022"/>
            <a:chOff x="521264" y="410198"/>
            <a:chExt cx="3146637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10924" y="447516"/>
              <a:ext cx="255697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수집 과정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82FD6AAB-FC98-D418-232D-45FAD46CF69B}"/>
              </a:ext>
            </a:extLst>
          </p:cNvPr>
          <p:cNvSpPr/>
          <p:nvPr/>
        </p:nvSpPr>
        <p:spPr>
          <a:xfrm>
            <a:off x="1110924" y="1320405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기준</a:t>
            </a:r>
            <a:endParaRPr lang="ko-KR" altLang="en-US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8F724D-C746-BC6F-E454-52586BA4E487}"/>
              </a:ext>
            </a:extLst>
          </p:cNvPr>
          <p:cNvSpPr txBox="1"/>
          <p:nvPr/>
        </p:nvSpPr>
        <p:spPr>
          <a:xfrm>
            <a:off x="1764550" y="1293854"/>
            <a:ext cx="5029540" cy="63087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TS2000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에서 조회 가능한 데이터 및 선행연구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*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에서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부실징후기업을 분류하는데 우수하다고 판단된 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Features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95FCB3-CF67-B01E-A9D6-A182DBE982F7}"/>
              </a:ext>
            </a:extLst>
          </p:cNvPr>
          <p:cNvSpPr txBox="1"/>
          <p:nvPr/>
        </p:nvSpPr>
        <p:spPr>
          <a:xfrm>
            <a:off x="9500371" y="6357165"/>
            <a:ext cx="2749337" cy="25384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*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선행연구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논문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 : 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여기에 논문 제목을 입력</a:t>
            </a:r>
            <a:endParaRPr kumimoji="1" lang="en-US" altLang="ko-KR" sz="10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01420C8E-2A25-9345-632F-4AD6FD8A84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676620"/>
              </p:ext>
            </p:extLst>
          </p:nvPr>
        </p:nvGraphicFramePr>
        <p:xfrm>
          <a:off x="1110924" y="2005407"/>
          <a:ext cx="10363900" cy="43200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874549">
                  <a:extLst>
                    <a:ext uri="{9D8B030D-6E8A-4147-A177-3AD203B41FA5}">
                      <a16:colId xmlns:a16="http://schemas.microsoft.com/office/drawing/2014/main" val="1437503449"/>
                    </a:ext>
                  </a:extLst>
                </a:gridCol>
                <a:gridCol w="2609119">
                  <a:extLst>
                    <a:ext uri="{9D8B030D-6E8A-4147-A177-3AD203B41FA5}">
                      <a16:colId xmlns:a16="http://schemas.microsoft.com/office/drawing/2014/main" val="2864718913"/>
                    </a:ext>
                  </a:extLst>
                </a:gridCol>
                <a:gridCol w="2334972">
                  <a:extLst>
                    <a:ext uri="{9D8B030D-6E8A-4147-A177-3AD203B41FA5}">
                      <a16:colId xmlns:a16="http://schemas.microsoft.com/office/drawing/2014/main" val="468549578"/>
                    </a:ext>
                  </a:extLst>
                </a:gridCol>
                <a:gridCol w="2545260">
                  <a:extLst>
                    <a:ext uri="{9D8B030D-6E8A-4147-A177-3AD203B41FA5}">
                      <a16:colId xmlns:a16="http://schemas.microsoft.com/office/drawing/2014/main" val="1180762644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성장성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수익성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활동성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안정성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327619152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총자산증가율</a:t>
                      </a:r>
                      <a:endParaRPr lang="en-US" altLang="ko-KR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매출액 총 이익률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총자본회전율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유동비율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005774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유동자산증가율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매출액 순 이익률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재고자산회전율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당좌비율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415448566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매출액증가율</a:t>
                      </a:r>
                    </a:p>
                  </a:txBody>
                  <a:tcPr anchor="ctr" anchorCtr="1">
                    <a:solidFill>
                      <a:srgbClr val="F0F9F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자기자본 순 이익률</a:t>
                      </a:r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(ROE)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F0F9F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매출채권회전율</a:t>
                      </a:r>
                    </a:p>
                  </a:txBody>
                  <a:tcPr anchor="ctr" anchorCtr="1">
                    <a:solidFill>
                      <a:srgbClr val="F0F9F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고정비율</a:t>
                      </a:r>
                    </a:p>
                  </a:txBody>
                  <a:tcPr anchor="ctr" anchorCtr="1">
                    <a:solidFill>
                      <a:srgbClr val="F0F9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유형자산증가율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총 자본 영업이익률</a:t>
                      </a:r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(ROA)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유형자산회전율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현금비율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재고자산증가율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매출액 영업 이익률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매입채무회전율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부채비율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자기자본증가율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총 자산 순 이익률</a:t>
                      </a:r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(ROI)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자기자본회전율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차입금의존도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순이익증가율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차입금평균이자율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타인자본회전율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CASH FLOW </a:t>
                      </a:r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대 부채비율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유동자산회전율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CASH FLOW </a:t>
                      </a:r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대 매출액비율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당좌자산회전율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자기자본구성비율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9439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410198"/>
            <a:ext cx="3146637" cy="564022"/>
            <a:chOff x="521264" y="410198"/>
            <a:chExt cx="3146637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10924" y="447516"/>
              <a:ext cx="255697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수집 과정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82FD6AAB-FC98-D418-232D-45FAD46CF69B}"/>
              </a:ext>
            </a:extLst>
          </p:cNvPr>
          <p:cNvSpPr/>
          <p:nvPr/>
        </p:nvSpPr>
        <p:spPr>
          <a:xfrm>
            <a:off x="1110924" y="1320405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기준</a:t>
            </a:r>
            <a:endParaRPr lang="ko-KR" altLang="en-US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8F724D-C746-BC6F-E454-52586BA4E487}"/>
              </a:ext>
            </a:extLst>
          </p:cNvPr>
          <p:cNvSpPr txBox="1"/>
          <p:nvPr/>
        </p:nvSpPr>
        <p:spPr>
          <a:xfrm>
            <a:off x="1764550" y="1293854"/>
            <a:ext cx="5029540" cy="63087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TS2000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에서 조회 가능한 데이터 및 선행연구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*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에서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부실징후기업을 분류하는데 우수하다고 판단된 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Features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95FCB3-CF67-B01E-A9D6-A182DBE982F7}"/>
              </a:ext>
            </a:extLst>
          </p:cNvPr>
          <p:cNvSpPr txBox="1"/>
          <p:nvPr/>
        </p:nvSpPr>
        <p:spPr>
          <a:xfrm>
            <a:off x="9500371" y="6357165"/>
            <a:ext cx="2749337" cy="25384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*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선행연구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논문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 : 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여기에 논문 제목을 입력</a:t>
            </a:r>
            <a:endParaRPr kumimoji="1" lang="en-US" altLang="ko-KR" sz="10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01420C8E-2A25-9345-632F-4AD6FD8A84DF}"/>
              </a:ext>
            </a:extLst>
          </p:cNvPr>
          <p:cNvGraphicFramePr>
            <a:graphicFrameLocks noGrp="1"/>
          </p:cNvGraphicFramePr>
          <p:nvPr/>
        </p:nvGraphicFramePr>
        <p:xfrm>
          <a:off x="1110924" y="2005407"/>
          <a:ext cx="10363900" cy="43200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874549">
                  <a:extLst>
                    <a:ext uri="{9D8B030D-6E8A-4147-A177-3AD203B41FA5}">
                      <a16:colId xmlns:a16="http://schemas.microsoft.com/office/drawing/2014/main" val="1437503449"/>
                    </a:ext>
                  </a:extLst>
                </a:gridCol>
                <a:gridCol w="2609119">
                  <a:extLst>
                    <a:ext uri="{9D8B030D-6E8A-4147-A177-3AD203B41FA5}">
                      <a16:colId xmlns:a16="http://schemas.microsoft.com/office/drawing/2014/main" val="2864718913"/>
                    </a:ext>
                  </a:extLst>
                </a:gridCol>
                <a:gridCol w="2334972">
                  <a:extLst>
                    <a:ext uri="{9D8B030D-6E8A-4147-A177-3AD203B41FA5}">
                      <a16:colId xmlns:a16="http://schemas.microsoft.com/office/drawing/2014/main" val="468549578"/>
                    </a:ext>
                  </a:extLst>
                </a:gridCol>
                <a:gridCol w="2545260">
                  <a:extLst>
                    <a:ext uri="{9D8B030D-6E8A-4147-A177-3AD203B41FA5}">
                      <a16:colId xmlns:a16="http://schemas.microsoft.com/office/drawing/2014/main" val="1180762644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성장성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수익성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활동성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안정성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327619152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총자산증가율</a:t>
                      </a:r>
                      <a:endParaRPr lang="en-US" altLang="ko-KR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매출액 총 이익률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총자본회전율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유동비율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005774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유동자산증가율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매출액 순 이익률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재고자산회전율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당좌비율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415448566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매출액증가율</a:t>
                      </a:r>
                    </a:p>
                  </a:txBody>
                  <a:tcPr anchor="ctr" anchorCtr="1">
                    <a:solidFill>
                      <a:srgbClr val="F0F9F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자기자본 순 이익률</a:t>
                      </a:r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(ROE)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F0F9F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매출채권회전율</a:t>
                      </a:r>
                    </a:p>
                  </a:txBody>
                  <a:tcPr anchor="ctr" anchorCtr="1">
                    <a:solidFill>
                      <a:srgbClr val="F0F9F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고정비율</a:t>
                      </a:r>
                    </a:p>
                  </a:txBody>
                  <a:tcPr anchor="ctr" anchorCtr="1">
                    <a:solidFill>
                      <a:srgbClr val="F0F9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유형자산증가율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총 자본 영업이익률</a:t>
                      </a:r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(ROA)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유형자산회전율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현금비율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재고자산증가율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매출액 영업 이익률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매입채무회전율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부채비율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자기자본증가율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총 자산 순 이익률</a:t>
                      </a:r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(ROI)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자기자본회전율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차입금의존도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200" b="1" i="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  <a:latin typeface="맑은 고딕" panose="020F0502020204030204"/>
                          <a:ea typeface="맑은 고딕" panose="020B0503020000020004" pitchFamily="50" charset="-127"/>
                          <a:cs typeface="+mn-cs"/>
                        </a:rPr>
                        <a:t>순이익증가율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차입금평균이자율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타인자본회전율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CASH FLOW </a:t>
                      </a:r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대 부채비율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유동자산회전율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CASH FLOW </a:t>
                      </a:r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대 매출액비율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당좌자산회전율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자기자본구성비율</a:t>
                      </a: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00D1846-9E18-AA45-2FEE-9D2A63A593EF}"/>
              </a:ext>
            </a:extLst>
          </p:cNvPr>
          <p:cNvSpPr txBox="1"/>
          <p:nvPr/>
        </p:nvSpPr>
        <p:spPr>
          <a:xfrm>
            <a:off x="7609701" y="-47002"/>
            <a:ext cx="914400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ko-KR" altLang="en-US" sz="2400" dirty="0"/>
              <a:t>피처가 많다면 슬라이드 </a:t>
            </a:r>
            <a:r>
              <a:rPr lang="en-US" altLang="ko-KR" sz="2400" dirty="0"/>
              <a:t>2</a:t>
            </a:r>
            <a:r>
              <a:rPr lang="ko-KR" altLang="en-US" sz="2400" dirty="0"/>
              <a:t>개로</a:t>
            </a:r>
            <a:r>
              <a:rPr lang="en-US" altLang="ko-KR" sz="2400" dirty="0"/>
              <a:t>?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432255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794506F7-5B47-0279-4FA8-C1A2B94A69A9}"/>
              </a:ext>
            </a:extLst>
          </p:cNvPr>
          <p:cNvGrpSpPr/>
          <p:nvPr/>
        </p:nvGrpSpPr>
        <p:grpSpPr>
          <a:xfrm>
            <a:off x="521264" y="410198"/>
            <a:ext cx="3146637" cy="564022"/>
            <a:chOff x="521264" y="410198"/>
            <a:chExt cx="3146637" cy="564022"/>
          </a:xfrm>
        </p:grpSpPr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DD6010F-A1E7-F1CF-83EA-FC780DA85A1B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E83223-4B4C-2B7D-8011-CBDE27FFAE50}"/>
                </a:ext>
              </a:extLst>
            </p:cNvPr>
            <p:cNvSpPr txBox="1"/>
            <p:nvPr/>
          </p:nvSpPr>
          <p:spPr>
            <a:xfrm>
              <a:off x="1110924" y="447516"/>
              <a:ext cx="255697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수집 과정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8539A2-3D17-B007-EDB6-4437832FEB0C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3ACC6A1-335E-0305-A821-EAB44BB6976E}"/>
              </a:ext>
            </a:extLst>
          </p:cNvPr>
          <p:cNvSpPr/>
          <p:nvPr/>
        </p:nvSpPr>
        <p:spPr>
          <a:xfrm>
            <a:off x="845574" y="1320405"/>
            <a:ext cx="918976" cy="262589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WHAT</a:t>
            </a:r>
            <a:endParaRPr lang="ko-KR" altLang="en-US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842E8F9-5EF5-6248-6C2C-B1A66C6BCFD5}"/>
              </a:ext>
            </a:extLst>
          </p:cNvPr>
          <p:cNvSpPr txBox="1"/>
          <p:nvPr/>
        </p:nvSpPr>
        <p:spPr>
          <a:xfrm>
            <a:off x="1764550" y="1293854"/>
            <a:ext cx="5029540" cy="63087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TS2000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에서 조회 가능한 데이터 및 선행연구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*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에서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부실징후기업을 분류하는데 우수하다고 판단된 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Features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792FC6-F243-42B7-DF5F-B17CDC2FA32B}"/>
              </a:ext>
            </a:extLst>
          </p:cNvPr>
          <p:cNvSpPr txBox="1"/>
          <p:nvPr/>
        </p:nvSpPr>
        <p:spPr>
          <a:xfrm>
            <a:off x="9500371" y="6249589"/>
            <a:ext cx="2749337" cy="25384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*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선행연구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논문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 : 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여기에 논문 제목을 입력</a:t>
            </a:r>
            <a:endParaRPr kumimoji="1" lang="en-US" altLang="ko-KR" sz="10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8A580264-ECD3-B4A0-295D-54A89453013A}"/>
              </a:ext>
            </a:extLst>
          </p:cNvPr>
          <p:cNvSpPr/>
          <p:nvPr/>
        </p:nvSpPr>
        <p:spPr>
          <a:xfrm>
            <a:off x="845574" y="2388866"/>
            <a:ext cx="918976" cy="262589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HOW</a:t>
            </a:r>
            <a:endParaRPr lang="ko-KR" altLang="en-US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2AD39D-AFC4-9DC6-5EE6-A26DDEDF7820}"/>
              </a:ext>
            </a:extLst>
          </p:cNvPr>
          <p:cNvSpPr txBox="1"/>
          <p:nvPr/>
        </p:nvSpPr>
        <p:spPr>
          <a:xfrm>
            <a:off x="1764550" y="2336020"/>
            <a:ext cx="5029540" cy="1246424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1. (~~~~~~~~~~~)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에 의거하여 계산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2. 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계산 후 연결재무제표 값을 우선 사용하되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연결재무제표 값이 없는 경우 개별재무제표 값을 사용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이 때 분자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, 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분모가 모두 음수라면 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0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으로 대체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F5E410D-9F23-EE51-BD3D-05176B3B8D3F}"/>
              </a:ext>
            </a:extLst>
          </p:cNvPr>
          <p:cNvSpPr/>
          <p:nvPr/>
        </p:nvSpPr>
        <p:spPr>
          <a:xfrm>
            <a:off x="845574" y="3914467"/>
            <a:ext cx="918976" cy="262589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WHY</a:t>
            </a:r>
            <a:endParaRPr lang="ko-KR" altLang="en-US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DA9A8BB-80F2-AFC6-E766-C732A848924C}"/>
              </a:ext>
            </a:extLst>
          </p:cNvPr>
          <p:cNvSpPr txBox="1"/>
          <p:nvPr/>
        </p:nvSpPr>
        <p:spPr>
          <a:xfrm>
            <a:off x="1764550" y="3861621"/>
            <a:ext cx="5029540" cy="1861978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1. TS2000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에서 비율을 조회했을 때의 데이터와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실제 비율을 구성하는 요소들로 직접 계산하였을 때의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결과가 상이하여 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TS2000 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비율 데이터의 신뢰성에 의문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2. 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연결과 개별 중 연결을 우선시 하는 이유는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이러이러한 이유로 인하여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433113-9F3F-C70D-FBA1-1B1541987A1D}"/>
              </a:ext>
            </a:extLst>
          </p:cNvPr>
          <p:cNvSpPr txBox="1"/>
          <p:nvPr/>
        </p:nvSpPr>
        <p:spPr>
          <a:xfrm>
            <a:off x="8150943" y="2201915"/>
            <a:ext cx="914400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2400" dirty="0"/>
              <a:t>WHY</a:t>
            </a:r>
            <a:r>
              <a:rPr lang="ko-KR" altLang="en-US" sz="2400" dirty="0"/>
              <a:t>의 예시가 있을까</a:t>
            </a:r>
            <a:r>
              <a:rPr lang="en-US" altLang="ko-KR" sz="2400" dirty="0"/>
              <a:t>?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002196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794506F7-5B47-0279-4FA8-C1A2B94A69A9}"/>
              </a:ext>
            </a:extLst>
          </p:cNvPr>
          <p:cNvGrpSpPr/>
          <p:nvPr/>
        </p:nvGrpSpPr>
        <p:grpSpPr>
          <a:xfrm>
            <a:off x="521264" y="410198"/>
            <a:ext cx="3146637" cy="564022"/>
            <a:chOff x="521264" y="410198"/>
            <a:chExt cx="3146637" cy="564022"/>
          </a:xfrm>
        </p:grpSpPr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DD6010F-A1E7-F1CF-83EA-FC780DA85A1B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E83223-4B4C-2B7D-8011-CBDE27FFAE50}"/>
                </a:ext>
              </a:extLst>
            </p:cNvPr>
            <p:cNvSpPr txBox="1"/>
            <p:nvPr/>
          </p:nvSpPr>
          <p:spPr>
            <a:xfrm>
              <a:off x="1110924" y="447516"/>
              <a:ext cx="255697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수집 과정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8539A2-3D17-B007-EDB6-4437832FEB0C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61B0890-A2C7-DAF4-95D8-61DD3B401B82}"/>
              </a:ext>
            </a:extLst>
          </p:cNvPr>
          <p:cNvSpPr txBox="1"/>
          <p:nvPr/>
        </p:nvSpPr>
        <p:spPr>
          <a:xfrm>
            <a:off x="2920181" y="2694038"/>
            <a:ext cx="914400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2400" dirty="0"/>
              <a:t>(</a:t>
            </a:r>
            <a:r>
              <a:rPr lang="ko-KR" altLang="en-US" sz="2400" dirty="0"/>
              <a:t>대충 </a:t>
            </a:r>
            <a:r>
              <a:rPr lang="en-US" altLang="ko-KR" sz="2400" dirty="0"/>
              <a:t>csv </a:t>
            </a:r>
            <a:r>
              <a:rPr lang="ko-KR" altLang="en-US" sz="2400" dirty="0"/>
              <a:t>불러와서 처리하는 과정 보여주기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574751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794506F7-5B47-0279-4FA8-C1A2B94A69A9}"/>
              </a:ext>
            </a:extLst>
          </p:cNvPr>
          <p:cNvGrpSpPr/>
          <p:nvPr/>
        </p:nvGrpSpPr>
        <p:grpSpPr>
          <a:xfrm>
            <a:off x="521264" y="410198"/>
            <a:ext cx="3146637" cy="564022"/>
            <a:chOff x="521264" y="410198"/>
            <a:chExt cx="3146637" cy="564022"/>
          </a:xfrm>
        </p:grpSpPr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DD6010F-A1E7-F1CF-83EA-FC780DA85A1B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E83223-4B4C-2B7D-8011-CBDE27FFAE50}"/>
                </a:ext>
              </a:extLst>
            </p:cNvPr>
            <p:cNvSpPr txBox="1"/>
            <p:nvPr/>
          </p:nvSpPr>
          <p:spPr>
            <a:xfrm>
              <a:off x="1110924" y="447516"/>
              <a:ext cx="255697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수집 과정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8539A2-3D17-B007-EDB6-4437832FEB0C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61B0890-A2C7-DAF4-95D8-61DD3B401B82}"/>
              </a:ext>
            </a:extLst>
          </p:cNvPr>
          <p:cNvSpPr txBox="1"/>
          <p:nvPr/>
        </p:nvSpPr>
        <p:spPr>
          <a:xfrm>
            <a:off x="2920181" y="2694038"/>
            <a:ext cx="914400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2400" dirty="0"/>
              <a:t>(</a:t>
            </a:r>
            <a:r>
              <a:rPr lang="ko-KR" altLang="en-US" sz="2400" dirty="0"/>
              <a:t>대충 </a:t>
            </a:r>
            <a:r>
              <a:rPr lang="en-US" altLang="ko-KR" sz="2400" dirty="0"/>
              <a:t>csv </a:t>
            </a:r>
            <a:r>
              <a:rPr lang="ko-KR" altLang="en-US" sz="2400" dirty="0"/>
              <a:t>불러와서 처리하는 과정 보여주기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20596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794506F7-5B47-0279-4FA8-C1A2B94A69A9}"/>
              </a:ext>
            </a:extLst>
          </p:cNvPr>
          <p:cNvGrpSpPr/>
          <p:nvPr/>
        </p:nvGrpSpPr>
        <p:grpSpPr>
          <a:xfrm>
            <a:off x="521264" y="410198"/>
            <a:ext cx="3146637" cy="564022"/>
            <a:chOff x="521264" y="410198"/>
            <a:chExt cx="3146637" cy="564022"/>
          </a:xfrm>
        </p:grpSpPr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DD6010F-A1E7-F1CF-83EA-FC780DA85A1B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E83223-4B4C-2B7D-8011-CBDE27FFAE50}"/>
                </a:ext>
              </a:extLst>
            </p:cNvPr>
            <p:cNvSpPr txBox="1"/>
            <p:nvPr/>
          </p:nvSpPr>
          <p:spPr>
            <a:xfrm>
              <a:off x="1110924" y="447516"/>
              <a:ext cx="255697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수집 과정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8539A2-3D17-B007-EDB6-4437832FEB0C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61B0890-A2C7-DAF4-95D8-61DD3B401B82}"/>
              </a:ext>
            </a:extLst>
          </p:cNvPr>
          <p:cNvSpPr txBox="1"/>
          <p:nvPr/>
        </p:nvSpPr>
        <p:spPr>
          <a:xfrm>
            <a:off x="2920181" y="2694038"/>
            <a:ext cx="914400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2400" dirty="0"/>
              <a:t>(</a:t>
            </a:r>
            <a:r>
              <a:rPr lang="ko-KR" altLang="en-US" sz="2400" dirty="0"/>
              <a:t>대충 </a:t>
            </a:r>
            <a:r>
              <a:rPr lang="en-US" altLang="ko-KR" sz="2400" dirty="0"/>
              <a:t>csv </a:t>
            </a:r>
            <a:r>
              <a:rPr lang="ko-KR" altLang="en-US" sz="2400" dirty="0"/>
              <a:t>불러와서 처리하는 과정 보여주기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54034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794506F7-5B47-0279-4FA8-C1A2B94A69A9}"/>
              </a:ext>
            </a:extLst>
          </p:cNvPr>
          <p:cNvGrpSpPr/>
          <p:nvPr/>
        </p:nvGrpSpPr>
        <p:grpSpPr>
          <a:xfrm>
            <a:off x="521264" y="410198"/>
            <a:ext cx="3146637" cy="564022"/>
            <a:chOff x="521264" y="410198"/>
            <a:chExt cx="3146637" cy="564022"/>
          </a:xfrm>
        </p:grpSpPr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DD6010F-A1E7-F1CF-83EA-FC780DA85A1B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E83223-4B4C-2B7D-8011-CBDE27FFAE50}"/>
                </a:ext>
              </a:extLst>
            </p:cNvPr>
            <p:cNvSpPr txBox="1"/>
            <p:nvPr/>
          </p:nvSpPr>
          <p:spPr>
            <a:xfrm>
              <a:off x="1110924" y="447516"/>
              <a:ext cx="255697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수집 과정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8539A2-3D17-B007-EDB6-4437832FEB0C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61B0890-A2C7-DAF4-95D8-61DD3B401B82}"/>
              </a:ext>
            </a:extLst>
          </p:cNvPr>
          <p:cNvSpPr txBox="1"/>
          <p:nvPr/>
        </p:nvSpPr>
        <p:spPr>
          <a:xfrm>
            <a:off x="2920181" y="2694038"/>
            <a:ext cx="914400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2400" dirty="0"/>
              <a:t>(</a:t>
            </a:r>
            <a:r>
              <a:rPr lang="ko-KR" altLang="en-US" sz="2400" dirty="0"/>
              <a:t>대충 </a:t>
            </a:r>
            <a:r>
              <a:rPr lang="en-US" altLang="ko-KR" sz="2400" dirty="0"/>
              <a:t>csv </a:t>
            </a:r>
            <a:r>
              <a:rPr lang="ko-KR" altLang="en-US" sz="2400" dirty="0"/>
              <a:t>불러와서 처리하는 과정 보여주기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66792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410198"/>
            <a:ext cx="3146637" cy="564022"/>
            <a:chOff x="521264" y="410198"/>
            <a:chExt cx="3146637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10924" y="447516"/>
              <a:ext cx="255697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수집 과정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82FD6AAB-FC98-D418-232D-45FAD46CF69B}"/>
              </a:ext>
            </a:extLst>
          </p:cNvPr>
          <p:cNvSpPr/>
          <p:nvPr/>
        </p:nvSpPr>
        <p:spPr>
          <a:xfrm>
            <a:off x="1110924" y="1340068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추가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8F724D-C746-BC6F-E454-52586BA4E487}"/>
              </a:ext>
            </a:extLst>
          </p:cNvPr>
          <p:cNvSpPr txBox="1"/>
          <p:nvPr/>
        </p:nvSpPr>
        <p:spPr>
          <a:xfrm>
            <a:off x="1764550" y="1313517"/>
            <a:ext cx="5029540" cy="323095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반정형 데이터와 관련된 선행연구를 인용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95FCB3-CF67-B01E-A9D6-A182DBE982F7}"/>
              </a:ext>
            </a:extLst>
          </p:cNvPr>
          <p:cNvSpPr txBox="1"/>
          <p:nvPr/>
        </p:nvSpPr>
        <p:spPr>
          <a:xfrm>
            <a:off x="9500371" y="6357165"/>
            <a:ext cx="2749337" cy="492372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*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선행연구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논문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 : 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여기에 논문 제목을 입력</a:t>
            </a:r>
            <a:endParaRPr kumimoji="1" lang="en-US" altLang="ko-KR" sz="10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아니면 말고</a:t>
            </a:r>
            <a:endParaRPr kumimoji="1" lang="en-US" altLang="ko-KR" sz="10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BF36769-0A6E-ADAD-4FD0-E1351364DEE9}"/>
              </a:ext>
            </a:extLst>
          </p:cNvPr>
          <p:cNvSpPr/>
          <p:nvPr/>
        </p:nvSpPr>
        <p:spPr>
          <a:xfrm>
            <a:off x="1110924" y="1794451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WHY</a:t>
            </a:r>
            <a:endParaRPr lang="ko-KR" altLang="en-US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F7386A-6033-1588-3D4D-8921B229700B}"/>
              </a:ext>
            </a:extLst>
          </p:cNvPr>
          <p:cNvSpPr txBox="1"/>
          <p:nvPr/>
        </p:nvSpPr>
        <p:spPr>
          <a:xfrm>
            <a:off x="1764550" y="1772603"/>
            <a:ext cx="5550650" cy="323095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반정형 데이터까지 같이 고려한 선행연구 결과가 이러했더라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3EE1C05-0285-CC8F-9B18-720F794C386F}"/>
              </a:ext>
            </a:extLst>
          </p:cNvPr>
          <p:cNvSpPr/>
          <p:nvPr/>
        </p:nvSpPr>
        <p:spPr>
          <a:xfrm>
            <a:off x="1110924" y="2323295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항목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852AD8F-52F4-415C-18D4-57294DCEA607}"/>
              </a:ext>
            </a:extLst>
          </p:cNvPr>
          <p:cNvSpPr txBox="1"/>
          <p:nvPr/>
        </p:nvSpPr>
        <p:spPr>
          <a:xfrm>
            <a:off x="1764549" y="2336072"/>
            <a:ext cx="5550649" cy="323095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기업 수명 주기 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- 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도입기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/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성장기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, 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성숙기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, 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쇠퇴기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5FC0337-1D9A-7FFF-BB72-97C653436A87}"/>
              </a:ext>
            </a:extLst>
          </p:cNvPr>
          <p:cNvSpPr txBox="1"/>
          <p:nvPr/>
        </p:nvSpPr>
        <p:spPr>
          <a:xfrm>
            <a:off x="2089014" y="3267452"/>
            <a:ext cx="5550647" cy="323095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a.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ko-KR" altLang="en-US" sz="1500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운용적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/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자산적 범주 전략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1E6018C-2FAE-3140-2552-10242EEB351E}"/>
              </a:ext>
            </a:extLst>
          </p:cNvPr>
          <p:cNvSpPr txBox="1"/>
          <p:nvPr/>
        </p:nvSpPr>
        <p:spPr>
          <a:xfrm>
            <a:off x="1764550" y="2799399"/>
            <a:ext cx="5550648" cy="323095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기업의 자생 노력 여부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B9B93C2-1F51-6069-A4D8-BFCDBCD01060}"/>
              </a:ext>
            </a:extLst>
          </p:cNvPr>
          <p:cNvSpPr txBox="1"/>
          <p:nvPr/>
        </p:nvSpPr>
        <p:spPr>
          <a:xfrm>
            <a:off x="2089015" y="3730779"/>
            <a:ext cx="5550646" cy="323095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b. 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재무적 범주 전략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3082DA-D161-3887-86B2-6C8877BD5A8A}"/>
              </a:ext>
            </a:extLst>
          </p:cNvPr>
          <p:cNvSpPr txBox="1"/>
          <p:nvPr/>
        </p:nvSpPr>
        <p:spPr>
          <a:xfrm>
            <a:off x="1764550" y="4194106"/>
            <a:ext cx="5550646" cy="323095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신성장 기업 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– 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연구활동비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, R&amp;D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투자효율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, 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고용증가율 등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672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다이아몬드 14"/>
          <p:cNvSpPr/>
          <p:nvPr/>
        </p:nvSpPr>
        <p:spPr>
          <a:xfrm>
            <a:off x="445064" y="1857371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67133" y="1898244"/>
            <a:ext cx="128464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8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INDEX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49968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01.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103058" y="3046397"/>
            <a:ext cx="854460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P.A.T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103058" y="3446436"/>
            <a:ext cx="1389991" cy="53853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팀원 소개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기획 다시 보기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71078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02.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424168" y="3046397"/>
            <a:ext cx="1556703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수집</a:t>
            </a:r>
            <a:endParaRPr kumimoji="1" lang="en-US" altLang="ko-KR" sz="2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424168" y="3446436"/>
            <a:ext cx="1543879" cy="53853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수집 과정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en-US" altLang="ko-KR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EDA (?)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92188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03.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745278" y="3046397"/>
            <a:ext cx="1813184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</a:t>
            </a:r>
            <a:r>
              <a:rPr kumimoji="1" lang="ko-KR" altLang="en-US" sz="2000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전처리</a:t>
            </a:r>
            <a:endParaRPr kumimoji="1" lang="en-US" altLang="ko-KR" sz="2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745278" y="3446436"/>
            <a:ext cx="1643265" cy="80014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결측치</a:t>
            </a: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처리 과정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이상치 처리 과정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머신러닝</a:t>
            </a: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가능할까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613299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04.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9066389" y="3046397"/>
            <a:ext cx="1300223" cy="40003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향후 계획</a:t>
            </a:r>
            <a:endParaRPr kumimoji="1" lang="en-US" altLang="ko-KR" sz="2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066389" y="3446436"/>
            <a:ext cx="1027712" cy="80014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진행 현황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ko-KR" altLang="en-US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향후 계획</a:t>
            </a:r>
            <a:endParaRPr kumimoji="1" lang="en-US" altLang="ko-KR" sz="12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 panose="05000000000000000000" pitchFamily="2" charset="2"/>
              <a:buChar char="§"/>
              <a:defRPr/>
            </a:pPr>
            <a:r>
              <a:rPr kumimoji="1" lang="en-US" altLang="ko-KR" sz="12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36632661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794506F7-5B47-0279-4FA8-C1A2B94A69A9}"/>
              </a:ext>
            </a:extLst>
          </p:cNvPr>
          <p:cNvGrpSpPr/>
          <p:nvPr/>
        </p:nvGrpSpPr>
        <p:grpSpPr>
          <a:xfrm>
            <a:off x="521264" y="410198"/>
            <a:ext cx="3146637" cy="564022"/>
            <a:chOff x="521264" y="410198"/>
            <a:chExt cx="3146637" cy="564022"/>
          </a:xfrm>
        </p:grpSpPr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DD6010F-A1E7-F1CF-83EA-FC780DA85A1B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E83223-4B4C-2B7D-8011-CBDE27FFAE50}"/>
                </a:ext>
              </a:extLst>
            </p:cNvPr>
            <p:cNvSpPr txBox="1"/>
            <p:nvPr/>
          </p:nvSpPr>
          <p:spPr>
            <a:xfrm>
              <a:off x="1110924" y="447516"/>
              <a:ext cx="255697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수집 과정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8539A2-3D17-B007-EDB6-4437832FEB0C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61B0890-A2C7-DAF4-95D8-61DD3B401B82}"/>
              </a:ext>
            </a:extLst>
          </p:cNvPr>
          <p:cNvSpPr txBox="1"/>
          <p:nvPr/>
        </p:nvSpPr>
        <p:spPr>
          <a:xfrm>
            <a:off x="2546555" y="2514600"/>
            <a:ext cx="914400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2400" dirty="0"/>
              <a:t>(</a:t>
            </a:r>
            <a:r>
              <a:rPr lang="ko-KR" altLang="en-US" sz="2400" dirty="0"/>
              <a:t>대충 </a:t>
            </a:r>
            <a:r>
              <a:rPr lang="en-US" altLang="ko-KR" sz="2400" dirty="0"/>
              <a:t>csv </a:t>
            </a:r>
            <a:r>
              <a:rPr lang="ko-KR" altLang="en-US" sz="2400" dirty="0"/>
              <a:t>불러와서 반정형 처리하는 과정 보여주기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570144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794506F7-5B47-0279-4FA8-C1A2B94A69A9}"/>
              </a:ext>
            </a:extLst>
          </p:cNvPr>
          <p:cNvGrpSpPr/>
          <p:nvPr/>
        </p:nvGrpSpPr>
        <p:grpSpPr>
          <a:xfrm>
            <a:off x="521264" y="410198"/>
            <a:ext cx="3146637" cy="564022"/>
            <a:chOff x="521264" y="410198"/>
            <a:chExt cx="3146637" cy="564022"/>
          </a:xfrm>
        </p:grpSpPr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DD6010F-A1E7-F1CF-83EA-FC780DA85A1B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E83223-4B4C-2B7D-8011-CBDE27FFAE50}"/>
                </a:ext>
              </a:extLst>
            </p:cNvPr>
            <p:cNvSpPr txBox="1"/>
            <p:nvPr/>
          </p:nvSpPr>
          <p:spPr>
            <a:xfrm>
              <a:off x="1110924" y="447516"/>
              <a:ext cx="255697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수집 과정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8539A2-3D17-B007-EDB6-4437832FEB0C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61B0890-A2C7-DAF4-95D8-61DD3B401B82}"/>
              </a:ext>
            </a:extLst>
          </p:cNvPr>
          <p:cNvSpPr txBox="1"/>
          <p:nvPr/>
        </p:nvSpPr>
        <p:spPr>
          <a:xfrm>
            <a:off x="3287734" y="2828509"/>
            <a:ext cx="914400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2400" dirty="0"/>
              <a:t>(</a:t>
            </a:r>
            <a:r>
              <a:rPr lang="ko-KR" altLang="en-US" sz="2400" dirty="0"/>
              <a:t>대충 반정형 데이터 처리 과정 보여주기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146672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794506F7-5B47-0279-4FA8-C1A2B94A69A9}"/>
              </a:ext>
            </a:extLst>
          </p:cNvPr>
          <p:cNvGrpSpPr/>
          <p:nvPr/>
        </p:nvGrpSpPr>
        <p:grpSpPr>
          <a:xfrm>
            <a:off x="521264" y="410198"/>
            <a:ext cx="3146637" cy="564022"/>
            <a:chOff x="521264" y="410198"/>
            <a:chExt cx="3146637" cy="564022"/>
          </a:xfrm>
        </p:grpSpPr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DD6010F-A1E7-F1CF-83EA-FC780DA85A1B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E83223-4B4C-2B7D-8011-CBDE27FFAE50}"/>
                </a:ext>
              </a:extLst>
            </p:cNvPr>
            <p:cNvSpPr txBox="1"/>
            <p:nvPr/>
          </p:nvSpPr>
          <p:spPr>
            <a:xfrm>
              <a:off x="1110924" y="447516"/>
              <a:ext cx="255697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수집 과정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8539A2-3D17-B007-EDB6-4437832FEB0C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61B0890-A2C7-DAF4-95D8-61DD3B401B82}"/>
              </a:ext>
            </a:extLst>
          </p:cNvPr>
          <p:cNvSpPr txBox="1"/>
          <p:nvPr/>
        </p:nvSpPr>
        <p:spPr>
          <a:xfrm>
            <a:off x="3287734" y="2828509"/>
            <a:ext cx="914400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2400" dirty="0"/>
              <a:t>(</a:t>
            </a:r>
            <a:r>
              <a:rPr lang="ko-KR" altLang="en-US" sz="2400" dirty="0"/>
              <a:t>대충 반정형 데이터 처리 과정 보여주기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2103105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794506F7-5B47-0279-4FA8-C1A2B94A69A9}"/>
              </a:ext>
            </a:extLst>
          </p:cNvPr>
          <p:cNvGrpSpPr/>
          <p:nvPr/>
        </p:nvGrpSpPr>
        <p:grpSpPr>
          <a:xfrm>
            <a:off x="521264" y="410198"/>
            <a:ext cx="3146637" cy="564022"/>
            <a:chOff x="521264" y="410198"/>
            <a:chExt cx="3146637" cy="564022"/>
          </a:xfrm>
        </p:grpSpPr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DD6010F-A1E7-F1CF-83EA-FC780DA85A1B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E83223-4B4C-2B7D-8011-CBDE27FFAE50}"/>
                </a:ext>
              </a:extLst>
            </p:cNvPr>
            <p:cNvSpPr txBox="1"/>
            <p:nvPr/>
          </p:nvSpPr>
          <p:spPr>
            <a:xfrm>
              <a:off x="1110924" y="447516"/>
              <a:ext cx="255697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수집 과정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8539A2-3D17-B007-EDB6-4437832FEB0C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61B0890-A2C7-DAF4-95D8-61DD3B401B82}"/>
              </a:ext>
            </a:extLst>
          </p:cNvPr>
          <p:cNvSpPr txBox="1"/>
          <p:nvPr/>
        </p:nvSpPr>
        <p:spPr>
          <a:xfrm>
            <a:off x="3287734" y="2828509"/>
            <a:ext cx="914400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2400" dirty="0"/>
              <a:t>(</a:t>
            </a:r>
            <a:r>
              <a:rPr lang="ko-KR" altLang="en-US" sz="2400" dirty="0"/>
              <a:t>대충 데이터셋 완성 과정 보여주기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357538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794506F7-5B47-0279-4FA8-C1A2B94A69A9}"/>
              </a:ext>
            </a:extLst>
          </p:cNvPr>
          <p:cNvGrpSpPr/>
          <p:nvPr/>
        </p:nvGrpSpPr>
        <p:grpSpPr>
          <a:xfrm>
            <a:off x="521264" y="410198"/>
            <a:ext cx="3146637" cy="564022"/>
            <a:chOff x="521264" y="410198"/>
            <a:chExt cx="3146637" cy="564022"/>
          </a:xfrm>
        </p:grpSpPr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DD6010F-A1E7-F1CF-83EA-FC780DA85A1B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E83223-4B4C-2B7D-8011-CBDE27FFAE50}"/>
                </a:ext>
              </a:extLst>
            </p:cNvPr>
            <p:cNvSpPr txBox="1"/>
            <p:nvPr/>
          </p:nvSpPr>
          <p:spPr>
            <a:xfrm>
              <a:off x="1110924" y="447516"/>
              <a:ext cx="255697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수집 과정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8539A2-3D17-B007-EDB6-4437832FEB0C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61B0890-A2C7-DAF4-95D8-61DD3B401B82}"/>
              </a:ext>
            </a:extLst>
          </p:cNvPr>
          <p:cNvSpPr txBox="1"/>
          <p:nvPr/>
        </p:nvSpPr>
        <p:spPr>
          <a:xfrm>
            <a:off x="3287734" y="2828509"/>
            <a:ext cx="914400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2400" dirty="0"/>
              <a:t>(</a:t>
            </a:r>
            <a:r>
              <a:rPr lang="ko-KR" altLang="en-US" sz="2400" dirty="0"/>
              <a:t>대충 데이터셋 완성 과정 보여주기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2930865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794506F7-5B47-0279-4FA8-C1A2B94A69A9}"/>
              </a:ext>
            </a:extLst>
          </p:cNvPr>
          <p:cNvGrpSpPr/>
          <p:nvPr/>
        </p:nvGrpSpPr>
        <p:grpSpPr>
          <a:xfrm>
            <a:off x="521264" y="410198"/>
            <a:ext cx="3146637" cy="564022"/>
            <a:chOff x="521264" y="410198"/>
            <a:chExt cx="3146637" cy="564022"/>
          </a:xfrm>
        </p:grpSpPr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DD6010F-A1E7-F1CF-83EA-FC780DA85A1B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E83223-4B4C-2B7D-8011-CBDE27FFAE50}"/>
                </a:ext>
              </a:extLst>
            </p:cNvPr>
            <p:cNvSpPr txBox="1"/>
            <p:nvPr/>
          </p:nvSpPr>
          <p:spPr>
            <a:xfrm>
              <a:off x="1110924" y="447516"/>
              <a:ext cx="255697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수집 과정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8539A2-3D17-B007-EDB6-4437832FEB0C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61B0890-A2C7-DAF4-95D8-61DD3B401B82}"/>
              </a:ext>
            </a:extLst>
          </p:cNvPr>
          <p:cNvSpPr txBox="1"/>
          <p:nvPr/>
        </p:nvSpPr>
        <p:spPr>
          <a:xfrm>
            <a:off x="5411502" y="235009"/>
            <a:ext cx="914400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2400" dirty="0"/>
              <a:t>(</a:t>
            </a:r>
            <a:r>
              <a:rPr lang="ko-KR" altLang="en-US" sz="2400" dirty="0"/>
              <a:t>결산월이 다른 걸 쳐내는 게 여기 있는 게 맞나</a:t>
            </a:r>
            <a:endParaRPr lang="en-US" altLang="ko-KR" sz="2400" dirty="0"/>
          </a:p>
          <a:p>
            <a:r>
              <a:rPr lang="ko-KR" altLang="en-US" sz="2400" dirty="0"/>
              <a:t>아니면 </a:t>
            </a:r>
            <a:r>
              <a:rPr lang="ko-KR" altLang="en-US" sz="2400" dirty="0" err="1"/>
              <a:t>전처리</a:t>
            </a:r>
            <a:r>
              <a:rPr lang="ko-KR" altLang="en-US" sz="2400" dirty="0"/>
              <a:t> 단계에서 나오는 게 맞나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9527553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794506F7-5B47-0279-4FA8-C1A2B94A69A9}"/>
              </a:ext>
            </a:extLst>
          </p:cNvPr>
          <p:cNvGrpSpPr/>
          <p:nvPr/>
        </p:nvGrpSpPr>
        <p:grpSpPr>
          <a:xfrm>
            <a:off x="521264" y="410198"/>
            <a:ext cx="3358105" cy="564022"/>
            <a:chOff x="521264" y="410198"/>
            <a:chExt cx="3358105" cy="564022"/>
          </a:xfrm>
        </p:grpSpPr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DD6010F-A1E7-F1CF-83EA-FC780DA85A1B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E83223-4B4C-2B7D-8011-CBDE27FFAE50}"/>
                </a:ext>
              </a:extLst>
            </p:cNvPr>
            <p:cNvSpPr txBox="1"/>
            <p:nvPr/>
          </p:nvSpPr>
          <p:spPr>
            <a:xfrm>
              <a:off x="1110924" y="447516"/>
              <a:ext cx="2768445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EDA (</a:t>
              </a: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분석</a:t>
              </a: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8539A2-3D17-B007-EDB6-4437832FEB0C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02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61B0890-A2C7-DAF4-95D8-61DD3B401B82}"/>
              </a:ext>
            </a:extLst>
          </p:cNvPr>
          <p:cNvSpPr txBox="1"/>
          <p:nvPr/>
        </p:nvSpPr>
        <p:spPr>
          <a:xfrm>
            <a:off x="4164504" y="2893792"/>
            <a:ext cx="4163418" cy="1070416"/>
          </a:xfrm>
          <a:prstGeom prst="rect">
            <a:avLst/>
          </a:prstGeom>
        </p:spPr>
        <p:txBody>
          <a:bodyPr wrap="none" rtlCol="0" anchor="b">
            <a:normAutofit fontScale="92500" lnSpcReduction="10000"/>
          </a:bodyPr>
          <a:lstStyle/>
          <a:p>
            <a:r>
              <a:rPr lang="en-US" altLang="ko-KR" sz="2400" dirty="0"/>
              <a:t>(</a:t>
            </a:r>
            <a:r>
              <a:rPr lang="ko-KR" altLang="en-US" sz="2400" dirty="0" err="1"/>
              <a:t>박스플롯</a:t>
            </a:r>
            <a:r>
              <a:rPr lang="ko-KR" altLang="en-US" sz="2400" dirty="0"/>
              <a:t> 보여주고</a:t>
            </a:r>
            <a:r>
              <a:rPr lang="en-US" altLang="ko-KR" sz="2400" dirty="0"/>
              <a:t>)</a:t>
            </a:r>
          </a:p>
          <a:p>
            <a:r>
              <a:rPr lang="en-US" altLang="ko-KR" sz="2400" dirty="0"/>
              <a:t>(</a:t>
            </a:r>
            <a:r>
              <a:rPr lang="ko-KR" altLang="en-US" sz="2400" dirty="0" err="1"/>
              <a:t>결측치</a:t>
            </a:r>
            <a:r>
              <a:rPr lang="ko-KR" altLang="en-US" sz="2400" dirty="0"/>
              <a:t> 얼마나 있나 보여주고</a:t>
            </a:r>
            <a:r>
              <a:rPr lang="en-US" altLang="ko-KR" sz="2400" dirty="0"/>
              <a:t>)</a:t>
            </a:r>
          </a:p>
          <a:p>
            <a:r>
              <a:rPr lang="en-US" altLang="ko-KR" sz="2400" dirty="0"/>
              <a:t>(Q-Q Plot …</a:t>
            </a:r>
            <a:r>
              <a:rPr lang="ko-KR" altLang="en-US" sz="2400" dirty="0"/>
              <a:t>이 될까</a:t>
            </a:r>
            <a:r>
              <a:rPr lang="en-US" altLang="ko-KR" sz="2400" dirty="0"/>
              <a:t>?)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6999291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092" y="2673157"/>
            <a:ext cx="76982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03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374285" y="3256068"/>
            <a:ext cx="3443438" cy="70781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4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데이터 </a:t>
            </a:r>
            <a:r>
              <a:rPr kumimoji="1" lang="ko-KR" altLang="en-US" sz="4000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전처리</a:t>
            </a:r>
            <a:endParaRPr kumimoji="1" lang="en-US" altLang="ko-KR" sz="4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634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794506F7-5B47-0279-4FA8-C1A2B94A69A9}"/>
              </a:ext>
            </a:extLst>
          </p:cNvPr>
          <p:cNvGrpSpPr/>
          <p:nvPr/>
        </p:nvGrpSpPr>
        <p:grpSpPr>
          <a:xfrm>
            <a:off x="521264" y="410198"/>
            <a:ext cx="2729856" cy="564022"/>
            <a:chOff x="521264" y="410198"/>
            <a:chExt cx="2729856" cy="564022"/>
          </a:xfrm>
        </p:grpSpPr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DD6010F-A1E7-F1CF-83EA-FC780DA85A1B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E83223-4B4C-2B7D-8011-CBDE27FFAE50}"/>
                </a:ext>
              </a:extLst>
            </p:cNvPr>
            <p:cNvSpPr txBox="1"/>
            <p:nvPr/>
          </p:nvSpPr>
          <p:spPr>
            <a:xfrm>
              <a:off x="1110924" y="447516"/>
              <a:ext cx="2140196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데이터 </a:t>
              </a:r>
              <a:r>
                <a:rPr kumimoji="1" lang="ko-KR" altLang="en-US" sz="2400" b="1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전처리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8539A2-3D17-B007-EDB6-4437832FEB0C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03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61B0890-A2C7-DAF4-95D8-61DD3B401B82}"/>
              </a:ext>
            </a:extLst>
          </p:cNvPr>
          <p:cNvSpPr txBox="1"/>
          <p:nvPr/>
        </p:nvSpPr>
        <p:spPr>
          <a:xfrm>
            <a:off x="2943344" y="2799013"/>
            <a:ext cx="914400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/>
              <a:t>만약 결산월이 다르고 </a:t>
            </a:r>
            <a:r>
              <a:rPr lang="ko-KR" altLang="en-US" sz="2400" dirty="0" err="1"/>
              <a:t>스팩</a:t>
            </a:r>
            <a:r>
              <a:rPr lang="ko-KR" altLang="en-US" sz="2400" dirty="0"/>
              <a:t> 쳐 낸다고 하는게</a:t>
            </a:r>
            <a:endParaRPr lang="en-US" altLang="ko-KR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/>
              <a:t>이 단계에서 필요하다면 들어갈 슬라이드</a:t>
            </a:r>
          </a:p>
        </p:txBody>
      </p:sp>
    </p:spTree>
    <p:extLst>
      <p:ext uri="{BB962C8B-B14F-4D97-AF65-F5344CB8AC3E}">
        <p14:creationId xmlns:p14="http://schemas.microsoft.com/office/powerpoint/2010/main" val="30200051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794506F7-5B47-0279-4FA8-C1A2B94A69A9}"/>
              </a:ext>
            </a:extLst>
          </p:cNvPr>
          <p:cNvGrpSpPr/>
          <p:nvPr/>
        </p:nvGrpSpPr>
        <p:grpSpPr>
          <a:xfrm>
            <a:off x="521264" y="410198"/>
            <a:ext cx="2422080" cy="564022"/>
            <a:chOff x="521264" y="410198"/>
            <a:chExt cx="2422080" cy="564022"/>
          </a:xfrm>
        </p:grpSpPr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DD6010F-A1E7-F1CF-83EA-FC780DA85A1B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E83223-4B4C-2B7D-8011-CBDE27FFAE50}"/>
                </a:ext>
              </a:extLst>
            </p:cNvPr>
            <p:cNvSpPr txBox="1"/>
            <p:nvPr/>
          </p:nvSpPr>
          <p:spPr>
            <a:xfrm>
              <a:off x="1110924" y="447516"/>
              <a:ext cx="1832420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 err="1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결측치</a:t>
              </a: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처리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8539A2-3D17-B007-EDB6-4437832FEB0C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03</a:t>
              </a:r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5C4CB3F7-8E11-E5B4-B9FD-5CBBA6CCF59E}"/>
              </a:ext>
            </a:extLst>
          </p:cNvPr>
          <p:cNvSpPr/>
          <p:nvPr/>
        </p:nvSpPr>
        <p:spPr>
          <a:xfrm>
            <a:off x="845574" y="1689352"/>
            <a:ext cx="918976" cy="262589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HOW</a:t>
            </a:r>
            <a:endParaRPr lang="ko-KR" altLang="en-US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2E6562-DADF-B06D-2219-6B375B781E8D}"/>
              </a:ext>
            </a:extLst>
          </p:cNvPr>
          <p:cNvSpPr txBox="1"/>
          <p:nvPr/>
        </p:nvSpPr>
        <p:spPr>
          <a:xfrm>
            <a:off x="1764550" y="1636506"/>
            <a:ext cx="5029540" cy="63087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1. 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완전 잠식 기업 데이터의 경우 분석 제외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2. </a:t>
            </a:r>
            <a:r>
              <a:rPr kumimoji="1" lang="ko-KR" altLang="en-US" sz="1500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스팩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(SPAC)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기업 제외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30A2DD3-9195-B93B-FD8E-3462CD0D982E}"/>
              </a:ext>
            </a:extLst>
          </p:cNvPr>
          <p:cNvSpPr/>
          <p:nvPr/>
        </p:nvSpPr>
        <p:spPr>
          <a:xfrm>
            <a:off x="845574" y="3096928"/>
            <a:ext cx="918976" cy="262589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WHY</a:t>
            </a:r>
            <a:endParaRPr lang="ko-KR" altLang="en-US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CCE26B-1F5B-3652-0FFF-798FD4E56299}"/>
              </a:ext>
            </a:extLst>
          </p:cNvPr>
          <p:cNvSpPr txBox="1"/>
          <p:nvPr/>
        </p:nvSpPr>
        <p:spPr>
          <a:xfrm>
            <a:off x="1764550" y="3044082"/>
            <a:ext cx="5029540" cy="1861978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1. TS2000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에서 특정 비율을 조회했을 때의 데이터와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실제 비율을 구성하는 요소들로 직접 계산하였을 때의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결과가 상이하여 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TS2000 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비율 데이터의 신뢰성에 의문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2. 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연결과 개별 중 연결을 우선시 하는 이유는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이러이러한 이유로 인하여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8097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092" y="2673157"/>
            <a:ext cx="76982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23610" y="3256068"/>
            <a:ext cx="1344787" cy="70781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4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P.A.T</a:t>
            </a:r>
          </a:p>
        </p:txBody>
      </p:sp>
    </p:spTree>
    <p:extLst>
      <p:ext uri="{BB962C8B-B14F-4D97-AF65-F5344CB8AC3E}">
        <p14:creationId xmlns:p14="http://schemas.microsoft.com/office/powerpoint/2010/main" val="36354285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794506F7-5B47-0279-4FA8-C1A2B94A69A9}"/>
              </a:ext>
            </a:extLst>
          </p:cNvPr>
          <p:cNvGrpSpPr/>
          <p:nvPr/>
        </p:nvGrpSpPr>
        <p:grpSpPr>
          <a:xfrm>
            <a:off x="521264" y="410198"/>
            <a:ext cx="2422080" cy="564022"/>
            <a:chOff x="521264" y="410198"/>
            <a:chExt cx="2422080" cy="564022"/>
          </a:xfrm>
        </p:grpSpPr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DD6010F-A1E7-F1CF-83EA-FC780DA85A1B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E83223-4B4C-2B7D-8011-CBDE27FFAE50}"/>
                </a:ext>
              </a:extLst>
            </p:cNvPr>
            <p:cNvSpPr txBox="1"/>
            <p:nvPr/>
          </p:nvSpPr>
          <p:spPr>
            <a:xfrm>
              <a:off x="1110924" y="447516"/>
              <a:ext cx="1832420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이상치 처리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8539A2-3D17-B007-EDB6-4437832FEB0C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03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61B0890-A2C7-DAF4-95D8-61DD3B401B82}"/>
              </a:ext>
            </a:extLst>
          </p:cNvPr>
          <p:cNvSpPr txBox="1"/>
          <p:nvPr/>
        </p:nvSpPr>
        <p:spPr>
          <a:xfrm>
            <a:off x="2943344" y="2971800"/>
            <a:ext cx="914400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2400" dirty="0"/>
              <a:t>(</a:t>
            </a:r>
            <a:r>
              <a:rPr lang="ko-KR" altLang="en-US" sz="2400" dirty="0"/>
              <a:t>대충 이상치를 어떻게 처리했는가 슬라이드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137329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>
            <a:extLst>
              <a:ext uri="{FF2B5EF4-FFF2-40B4-BE49-F238E27FC236}">
                <a16:creationId xmlns:a16="http://schemas.microsoft.com/office/drawing/2014/main" id="{794506F7-5B47-0279-4FA8-C1A2B94A69A9}"/>
              </a:ext>
            </a:extLst>
          </p:cNvPr>
          <p:cNvGrpSpPr/>
          <p:nvPr/>
        </p:nvGrpSpPr>
        <p:grpSpPr>
          <a:xfrm>
            <a:off x="521264" y="410198"/>
            <a:ext cx="3310272" cy="564022"/>
            <a:chOff x="521264" y="410198"/>
            <a:chExt cx="3310272" cy="564022"/>
          </a:xfrm>
        </p:grpSpPr>
        <p:sp>
          <p:nvSpPr>
            <p:cNvPr id="11" name="다이아몬드 10">
              <a:extLst>
                <a:ext uri="{FF2B5EF4-FFF2-40B4-BE49-F238E27FC236}">
                  <a16:creationId xmlns:a16="http://schemas.microsoft.com/office/drawing/2014/main" id="{4DD6010F-A1E7-F1CF-83EA-FC780DA85A1B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E83223-4B4C-2B7D-8011-CBDE27FFAE50}"/>
                </a:ext>
              </a:extLst>
            </p:cNvPr>
            <p:cNvSpPr txBox="1"/>
            <p:nvPr/>
          </p:nvSpPr>
          <p:spPr>
            <a:xfrm>
              <a:off x="1110924" y="447516"/>
              <a:ext cx="2720612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Feature</a:t>
              </a: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 </a:t>
              </a: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Selection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88539A2-3D17-B007-EDB6-4437832FEB0C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03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261B0890-A2C7-DAF4-95D8-61DD3B401B82}"/>
              </a:ext>
            </a:extLst>
          </p:cNvPr>
          <p:cNvSpPr txBox="1"/>
          <p:nvPr/>
        </p:nvSpPr>
        <p:spPr>
          <a:xfrm>
            <a:off x="3287734" y="2828509"/>
            <a:ext cx="914400" cy="914400"/>
          </a:xfrm>
          <a:prstGeom prst="rect">
            <a:avLst/>
          </a:prstGeom>
        </p:spPr>
        <p:txBody>
          <a:bodyPr wrap="none" rtlCol="0" anchor="b">
            <a:normAutofit fontScale="92500" lnSpcReduction="20000"/>
          </a:bodyPr>
          <a:lstStyle/>
          <a:p>
            <a:r>
              <a:rPr lang="en-US" altLang="ko-KR" sz="2400" dirty="0"/>
              <a:t>(</a:t>
            </a:r>
            <a:r>
              <a:rPr lang="ko-KR" altLang="en-US" sz="2400" dirty="0"/>
              <a:t>대충 </a:t>
            </a:r>
            <a:r>
              <a:rPr lang="ko-KR" altLang="en-US" sz="2400" dirty="0" err="1"/>
              <a:t>릿지</a:t>
            </a:r>
            <a:r>
              <a:rPr lang="en-US" altLang="ko-KR" sz="2400" dirty="0"/>
              <a:t>, </a:t>
            </a:r>
            <a:r>
              <a:rPr lang="ko-KR" altLang="en-US" sz="2400" dirty="0" err="1"/>
              <a:t>라쏘</a:t>
            </a:r>
            <a:r>
              <a:rPr lang="en-US" altLang="ko-KR" sz="2400" dirty="0"/>
              <a:t>, </a:t>
            </a:r>
            <a:r>
              <a:rPr lang="ko-KR" altLang="en-US" sz="2400" dirty="0" err="1"/>
              <a:t>엘라스틱</a:t>
            </a:r>
            <a:r>
              <a:rPr lang="ko-KR" altLang="en-US" sz="2400" dirty="0"/>
              <a:t> 돌렸을 때 결과</a:t>
            </a:r>
            <a:r>
              <a:rPr lang="en-US" altLang="ko-KR" sz="2400" dirty="0"/>
              <a:t>)</a:t>
            </a:r>
          </a:p>
          <a:p>
            <a:r>
              <a:rPr lang="en-US" altLang="ko-KR" sz="2400" dirty="0"/>
              <a:t>(</a:t>
            </a:r>
            <a:r>
              <a:rPr lang="ko-KR" altLang="en-US" sz="2400" dirty="0"/>
              <a:t>그리드 서치까지 가능할지는 모르겠고</a:t>
            </a:r>
            <a:r>
              <a:rPr lang="en-US" altLang="ko-KR" sz="2400" dirty="0"/>
              <a:t>)</a:t>
            </a:r>
          </a:p>
          <a:p>
            <a:r>
              <a:rPr lang="en-US" altLang="ko-KR" sz="2400" dirty="0"/>
              <a:t>(</a:t>
            </a:r>
            <a:r>
              <a:rPr lang="ko-KR" altLang="en-US" sz="2400" dirty="0"/>
              <a:t>일단은 그냥 임의의 알파 여러 개 넣었을 때만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51585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092" y="2673157"/>
            <a:ext cx="76982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04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87246" y="3256068"/>
            <a:ext cx="2417516" cy="70781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4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향후 계획</a:t>
            </a:r>
            <a:endParaRPr kumimoji="1" lang="en-US" altLang="ko-KR" sz="40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26506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4FE2AAE-68D9-07FB-1A1F-FC970157ED67}"/>
              </a:ext>
            </a:extLst>
          </p:cNvPr>
          <p:cNvGrpSpPr/>
          <p:nvPr/>
        </p:nvGrpSpPr>
        <p:grpSpPr>
          <a:xfrm>
            <a:off x="521264" y="390534"/>
            <a:ext cx="3435900" cy="564022"/>
            <a:chOff x="521264" y="410198"/>
            <a:chExt cx="3435900" cy="564022"/>
          </a:xfrm>
        </p:grpSpPr>
        <p:sp>
          <p:nvSpPr>
            <p:cNvPr id="9" name="다이아몬드 8">
              <a:extLst>
                <a:ext uri="{FF2B5EF4-FFF2-40B4-BE49-F238E27FC236}">
                  <a16:creationId xmlns:a16="http://schemas.microsoft.com/office/drawing/2014/main" id="{360822EB-A95E-8EA7-723D-4C96A2DFC48E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84AD3C3-5FBF-F6E5-1838-BB8EDD826887}"/>
                </a:ext>
              </a:extLst>
            </p:cNvPr>
            <p:cNvSpPr txBox="1"/>
            <p:nvPr/>
          </p:nvSpPr>
          <p:spPr>
            <a:xfrm>
              <a:off x="1092410" y="456603"/>
              <a:ext cx="2864754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프로젝트 진행 현황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0C3EE35-6AA6-A89C-B138-92EF31FCCE83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04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37B0E02-BA2A-FF16-078F-F5375F137EF7}"/>
              </a:ext>
            </a:extLst>
          </p:cNvPr>
          <p:cNvSpPr txBox="1"/>
          <p:nvPr/>
        </p:nvSpPr>
        <p:spPr>
          <a:xfrm>
            <a:off x="6322141" y="97646"/>
            <a:ext cx="6666271" cy="914400"/>
          </a:xfrm>
          <a:prstGeom prst="rect">
            <a:avLst/>
          </a:prstGeom>
        </p:spPr>
        <p:txBody>
          <a:bodyPr wrap="none" rtlCol="0" anchor="b">
            <a:normAutofit fontScale="62500" lnSpcReduction="20000"/>
          </a:bodyPr>
          <a:lstStyle/>
          <a:p>
            <a:r>
              <a:rPr lang="en-US" altLang="ko-KR" sz="2400" dirty="0"/>
              <a:t>(</a:t>
            </a:r>
            <a:r>
              <a:rPr lang="ko-KR" altLang="en-US" sz="2400" dirty="0"/>
              <a:t>기획서에 있던 타임스케줄 가져오려고 생각 중</a:t>
            </a:r>
            <a:r>
              <a:rPr lang="en-US" altLang="ko-KR" sz="2400" dirty="0"/>
              <a:t>)</a:t>
            </a:r>
          </a:p>
          <a:p>
            <a:r>
              <a:rPr lang="ko-KR" altLang="en-US" sz="2400" dirty="0"/>
              <a:t>이러이러하게 하려고 했었고</a:t>
            </a:r>
            <a:endParaRPr lang="en-US" altLang="ko-KR" sz="2400" dirty="0"/>
          </a:p>
          <a:p>
            <a:r>
              <a:rPr lang="ko-KR" altLang="en-US" sz="2400" dirty="0"/>
              <a:t>다음 페이지에서 우리가 여기까지는 한 것 같다</a:t>
            </a:r>
            <a:endParaRPr lang="en-US" altLang="ko-KR" sz="2400" dirty="0"/>
          </a:p>
          <a:p>
            <a:r>
              <a:rPr lang="ko-KR" altLang="en-US" sz="2400" dirty="0"/>
              <a:t>이런 식으로</a:t>
            </a:r>
            <a:r>
              <a:rPr lang="en-US" altLang="ko-KR" sz="2400" dirty="0"/>
              <a:t>..?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B6C3823-7569-209A-FCE8-F22B2B7AB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4931" y="1206816"/>
            <a:ext cx="9154420" cy="5214245"/>
          </a:xfrm>
          <a:prstGeom prst="rect">
            <a:avLst/>
          </a:prstGeom>
          <a:solidFill>
            <a:srgbClr val="F8FAFA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804332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90534"/>
            <a:ext cx="3435900" cy="564022"/>
            <a:chOff x="521264" y="410198"/>
            <a:chExt cx="3435900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092410" y="456603"/>
              <a:ext cx="2864754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프로젝트 진행 현황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04</a:t>
              </a:r>
            </a:p>
          </p:txBody>
        </p:sp>
      </p:grpSp>
      <p:cxnSp>
        <p:nvCxnSpPr>
          <p:cNvPr id="8" name="직선 연결선 7"/>
          <p:cNvCxnSpPr>
            <a:cxnSpLocks/>
          </p:cNvCxnSpPr>
          <p:nvPr/>
        </p:nvCxnSpPr>
        <p:spPr>
          <a:xfrm>
            <a:off x="546686" y="2188311"/>
            <a:ext cx="11173365" cy="0"/>
          </a:xfrm>
          <a:prstGeom prst="line">
            <a:avLst/>
          </a:prstGeom>
          <a:ln w="190500" cap="rnd">
            <a:solidFill>
              <a:srgbClr val="D0E0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/>
          <p:cNvSpPr/>
          <p:nvPr/>
        </p:nvSpPr>
        <p:spPr>
          <a:xfrm>
            <a:off x="1374046" y="2031557"/>
            <a:ext cx="313508" cy="313508"/>
          </a:xfrm>
          <a:prstGeom prst="ellipse">
            <a:avLst/>
          </a:prstGeom>
          <a:solidFill>
            <a:srgbClr val="55CFD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타원 10"/>
          <p:cNvSpPr/>
          <p:nvPr/>
        </p:nvSpPr>
        <p:spPr>
          <a:xfrm>
            <a:off x="3341156" y="2031557"/>
            <a:ext cx="313508" cy="313508"/>
          </a:xfrm>
          <a:prstGeom prst="ellipse">
            <a:avLst/>
          </a:prstGeom>
          <a:solidFill>
            <a:srgbClr val="55CFD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5306125" y="2031557"/>
            <a:ext cx="313508" cy="313508"/>
          </a:xfrm>
          <a:prstGeom prst="ellipse">
            <a:avLst/>
          </a:prstGeom>
          <a:solidFill>
            <a:srgbClr val="55CFD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7188381" y="2031557"/>
            <a:ext cx="313508" cy="313508"/>
          </a:xfrm>
          <a:prstGeom prst="ellipse">
            <a:avLst/>
          </a:prstGeom>
          <a:solidFill>
            <a:srgbClr val="55CFD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10832589" y="2031557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816566" y="2473588"/>
            <a:ext cx="1428463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프로젝트</a:t>
            </a:r>
            <a:r>
              <a:rPr kumimoji="1" lang="en-US" altLang="ko-KR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2 </a:t>
            </a: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시작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015313" y="2473588"/>
            <a:ext cx="965195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논문 발표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80283" y="2473588"/>
            <a:ext cx="965196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기획 발표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862538" y="2473588"/>
            <a:ext cx="965196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중간 발표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0237443" y="2473588"/>
            <a:ext cx="1503805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최종 결과보고서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DB90A273-6FFD-9530-205E-01BED22D0C8C}"/>
              </a:ext>
            </a:extLst>
          </p:cNvPr>
          <p:cNvSpPr/>
          <p:nvPr/>
        </p:nvSpPr>
        <p:spPr>
          <a:xfrm>
            <a:off x="9010485" y="2031557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9098B99-C993-8E5E-0080-078F7C867174}"/>
              </a:ext>
            </a:extLst>
          </p:cNvPr>
          <p:cNvSpPr txBox="1"/>
          <p:nvPr/>
        </p:nvSpPr>
        <p:spPr>
          <a:xfrm>
            <a:off x="8684642" y="2473588"/>
            <a:ext cx="965196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최종 발표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E3E9BDF8-B5B5-A2F5-9DB6-CDE3D9396C54}"/>
              </a:ext>
            </a:extLst>
          </p:cNvPr>
          <p:cNvCxnSpPr>
            <a:cxnSpLocks/>
          </p:cNvCxnSpPr>
          <p:nvPr/>
        </p:nvCxnSpPr>
        <p:spPr>
          <a:xfrm>
            <a:off x="567883" y="4997886"/>
            <a:ext cx="11173365" cy="0"/>
          </a:xfrm>
          <a:prstGeom prst="line">
            <a:avLst/>
          </a:prstGeom>
          <a:ln w="190500" cap="rnd">
            <a:solidFill>
              <a:srgbClr val="D0E0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타원 40">
            <a:extLst>
              <a:ext uri="{FF2B5EF4-FFF2-40B4-BE49-F238E27FC236}">
                <a16:creationId xmlns:a16="http://schemas.microsoft.com/office/drawing/2014/main" id="{078729B3-5B51-AD26-82B2-09443D00A91C}"/>
              </a:ext>
            </a:extLst>
          </p:cNvPr>
          <p:cNvSpPr/>
          <p:nvPr/>
        </p:nvSpPr>
        <p:spPr>
          <a:xfrm>
            <a:off x="1395243" y="4841132"/>
            <a:ext cx="313508" cy="313508"/>
          </a:xfrm>
          <a:prstGeom prst="ellipse">
            <a:avLst/>
          </a:prstGeom>
          <a:solidFill>
            <a:srgbClr val="55CFD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BF521645-9273-A200-6D5F-141E0B3128E0}"/>
              </a:ext>
            </a:extLst>
          </p:cNvPr>
          <p:cNvSpPr/>
          <p:nvPr/>
        </p:nvSpPr>
        <p:spPr>
          <a:xfrm>
            <a:off x="3362353" y="4841132"/>
            <a:ext cx="313508" cy="313508"/>
          </a:xfrm>
          <a:prstGeom prst="ellipse">
            <a:avLst/>
          </a:prstGeom>
          <a:solidFill>
            <a:srgbClr val="55CFD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67C6660D-1C49-46E0-985E-446C3E218867}"/>
              </a:ext>
            </a:extLst>
          </p:cNvPr>
          <p:cNvSpPr/>
          <p:nvPr/>
        </p:nvSpPr>
        <p:spPr>
          <a:xfrm>
            <a:off x="5327322" y="4841132"/>
            <a:ext cx="313508" cy="313508"/>
          </a:xfrm>
          <a:prstGeom prst="ellipse">
            <a:avLst/>
          </a:prstGeom>
          <a:solidFill>
            <a:srgbClr val="55CFD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3F73570B-C135-B577-09B1-34DE354D61E4}"/>
              </a:ext>
            </a:extLst>
          </p:cNvPr>
          <p:cNvSpPr/>
          <p:nvPr/>
        </p:nvSpPr>
        <p:spPr>
          <a:xfrm>
            <a:off x="7209578" y="4841132"/>
            <a:ext cx="313508" cy="313508"/>
          </a:xfrm>
          <a:prstGeom prst="ellipse">
            <a:avLst/>
          </a:prstGeom>
          <a:solidFill>
            <a:srgbClr val="A7E7E7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76D4DB41-E6B8-3F15-DB27-36D52193E9BF}"/>
              </a:ext>
            </a:extLst>
          </p:cNvPr>
          <p:cNvSpPr/>
          <p:nvPr/>
        </p:nvSpPr>
        <p:spPr>
          <a:xfrm>
            <a:off x="10853786" y="4841132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2AA551D-431A-A7FA-AD76-D3FBDDDD0F3F}"/>
              </a:ext>
            </a:extLst>
          </p:cNvPr>
          <p:cNvSpPr txBox="1"/>
          <p:nvPr/>
        </p:nvSpPr>
        <p:spPr>
          <a:xfrm>
            <a:off x="1069397" y="5283163"/>
            <a:ext cx="965196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논문 연구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59058F9-7D35-87BF-6509-39720421A281}"/>
              </a:ext>
            </a:extLst>
          </p:cNvPr>
          <p:cNvSpPr txBox="1"/>
          <p:nvPr/>
        </p:nvSpPr>
        <p:spPr>
          <a:xfrm>
            <a:off x="2946744" y="5283163"/>
            <a:ext cx="1144732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기획서 작성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1DEAEF1-7A47-E304-8A94-130468825950}"/>
              </a:ext>
            </a:extLst>
          </p:cNvPr>
          <p:cNvSpPr txBox="1"/>
          <p:nvPr/>
        </p:nvSpPr>
        <p:spPr>
          <a:xfrm>
            <a:off x="4911714" y="5283163"/>
            <a:ext cx="1144732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수집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E4D5919-6EA7-99BB-A446-DCB8F49B975C}"/>
              </a:ext>
            </a:extLst>
          </p:cNvPr>
          <p:cNvSpPr txBox="1"/>
          <p:nvPr/>
        </p:nvSpPr>
        <p:spPr>
          <a:xfrm>
            <a:off x="6704200" y="5283163"/>
            <a:ext cx="1324268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</a:t>
            </a:r>
            <a:r>
              <a:rPr kumimoji="1" lang="ko-KR" altLang="en-US" sz="1400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전처리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F5FAB50-B246-6DEF-545B-F6E9BBACF79F}"/>
              </a:ext>
            </a:extLst>
          </p:cNvPr>
          <p:cNvSpPr txBox="1"/>
          <p:nvPr/>
        </p:nvSpPr>
        <p:spPr>
          <a:xfrm>
            <a:off x="10348407" y="5283163"/>
            <a:ext cx="1324268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연구결과 도출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B93796D6-B339-597B-C899-50FBE9E63B9D}"/>
              </a:ext>
            </a:extLst>
          </p:cNvPr>
          <p:cNvSpPr/>
          <p:nvPr/>
        </p:nvSpPr>
        <p:spPr>
          <a:xfrm>
            <a:off x="9031682" y="4841132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BCE03A3-A162-F732-38E4-FD2D57A4433D}"/>
              </a:ext>
            </a:extLst>
          </p:cNvPr>
          <p:cNvSpPr txBox="1"/>
          <p:nvPr/>
        </p:nvSpPr>
        <p:spPr>
          <a:xfrm>
            <a:off x="8526304" y="5283163"/>
            <a:ext cx="1324267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머신러닝</a:t>
            </a:r>
            <a:r>
              <a:rPr kumimoji="1" lang="ko-KR" altLang="en-US" sz="1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분석</a:t>
            </a:r>
            <a:endParaRPr kumimoji="1" lang="en-US" altLang="ko-KR" sz="1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8FEE0F61-F9A4-604A-CA3A-DB754780C9F2}"/>
              </a:ext>
            </a:extLst>
          </p:cNvPr>
          <p:cNvCxnSpPr/>
          <p:nvPr/>
        </p:nvCxnSpPr>
        <p:spPr>
          <a:xfrm>
            <a:off x="6671789" y="4404700"/>
            <a:ext cx="3565656" cy="0"/>
          </a:xfrm>
          <a:prstGeom prst="line">
            <a:avLst/>
          </a:prstGeom>
          <a:ln w="9525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3649C8DD-33BB-38C8-B497-34F091E52FFF}"/>
              </a:ext>
            </a:extLst>
          </p:cNvPr>
          <p:cNvCxnSpPr/>
          <p:nvPr/>
        </p:nvCxnSpPr>
        <p:spPr>
          <a:xfrm>
            <a:off x="6659055" y="4238710"/>
            <a:ext cx="0" cy="330926"/>
          </a:xfrm>
          <a:prstGeom prst="line">
            <a:avLst/>
          </a:prstGeom>
          <a:ln w="31750" cap="rnd"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연결선 56">
            <a:extLst>
              <a:ext uri="{FF2B5EF4-FFF2-40B4-BE49-F238E27FC236}">
                <a16:creationId xmlns:a16="http://schemas.microsoft.com/office/drawing/2014/main" id="{ACADD1B6-64BD-B625-680B-115633C9A0BF}"/>
              </a:ext>
            </a:extLst>
          </p:cNvPr>
          <p:cNvCxnSpPr/>
          <p:nvPr/>
        </p:nvCxnSpPr>
        <p:spPr>
          <a:xfrm>
            <a:off x="10240886" y="4238710"/>
            <a:ext cx="0" cy="330926"/>
          </a:xfrm>
          <a:prstGeom prst="line">
            <a:avLst/>
          </a:prstGeom>
          <a:ln w="31750" cap="rnd"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18C3916-A941-1D72-50A0-FFA5BA2B7A94}"/>
              </a:ext>
            </a:extLst>
          </p:cNvPr>
          <p:cNvSpPr txBox="1"/>
          <p:nvPr/>
        </p:nvSpPr>
        <p:spPr>
          <a:xfrm>
            <a:off x="6704202" y="4480271"/>
            <a:ext cx="3533241" cy="276928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2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(A)                   If good pass else go back (A)</a:t>
            </a:r>
          </a:p>
        </p:txBody>
      </p:sp>
      <p:cxnSp>
        <p:nvCxnSpPr>
          <p:cNvPr id="66" name="연결선: 꺾임 65">
            <a:extLst>
              <a:ext uri="{FF2B5EF4-FFF2-40B4-BE49-F238E27FC236}">
                <a16:creationId xmlns:a16="http://schemas.microsoft.com/office/drawing/2014/main" id="{55161789-F598-0A02-E0C4-5F7C9429D54D}"/>
              </a:ext>
            </a:extLst>
          </p:cNvPr>
          <p:cNvCxnSpPr>
            <a:cxnSpLocks/>
            <a:stCxn id="41" idx="0"/>
          </p:cNvCxnSpPr>
          <p:nvPr/>
        </p:nvCxnSpPr>
        <p:spPr>
          <a:xfrm rot="5400000" flipH="1" flipV="1">
            <a:off x="4532121" y="923282"/>
            <a:ext cx="937726" cy="6897974"/>
          </a:xfrm>
          <a:prstGeom prst="bentConnector2">
            <a:avLst/>
          </a:prstGeom>
          <a:ln w="57150">
            <a:solidFill>
              <a:srgbClr val="55CFD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6311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4FE2AAE-68D9-07FB-1A1F-FC970157ED67}"/>
              </a:ext>
            </a:extLst>
          </p:cNvPr>
          <p:cNvGrpSpPr/>
          <p:nvPr/>
        </p:nvGrpSpPr>
        <p:grpSpPr>
          <a:xfrm>
            <a:off x="521264" y="390534"/>
            <a:ext cx="2095789" cy="564022"/>
            <a:chOff x="521264" y="410198"/>
            <a:chExt cx="2095789" cy="564022"/>
          </a:xfrm>
        </p:grpSpPr>
        <p:sp>
          <p:nvSpPr>
            <p:cNvPr id="9" name="다이아몬드 8">
              <a:extLst>
                <a:ext uri="{FF2B5EF4-FFF2-40B4-BE49-F238E27FC236}">
                  <a16:creationId xmlns:a16="http://schemas.microsoft.com/office/drawing/2014/main" id="{360822EB-A95E-8EA7-723D-4C96A2DFC48E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84AD3C3-5FBF-F6E5-1838-BB8EDD826887}"/>
                </a:ext>
              </a:extLst>
            </p:cNvPr>
            <p:cNvSpPr txBox="1"/>
            <p:nvPr/>
          </p:nvSpPr>
          <p:spPr>
            <a:xfrm>
              <a:off x="1092410" y="456603"/>
              <a:ext cx="1524643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향후 계획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0C3EE35-6AA6-A89C-B138-92EF31FCCE83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04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593A590F-1084-E08E-EF92-140DC98829C1}"/>
              </a:ext>
            </a:extLst>
          </p:cNvPr>
          <p:cNvGrpSpPr/>
          <p:nvPr/>
        </p:nvGrpSpPr>
        <p:grpSpPr>
          <a:xfrm>
            <a:off x="1625591" y="1327629"/>
            <a:ext cx="4551903" cy="4469760"/>
            <a:chOff x="713433" y="1313043"/>
            <a:chExt cx="5382567" cy="5285434"/>
          </a:xfrm>
        </p:grpSpPr>
        <p:sp>
          <p:nvSpPr>
            <p:cNvPr id="3" name="다이아몬드 2">
              <a:extLst>
                <a:ext uri="{FF2B5EF4-FFF2-40B4-BE49-F238E27FC236}">
                  <a16:creationId xmlns:a16="http://schemas.microsoft.com/office/drawing/2014/main" id="{714EBBE8-2CE1-E3A7-61C4-C2FFFC1C6B1A}"/>
                </a:ext>
              </a:extLst>
            </p:cNvPr>
            <p:cNvSpPr/>
            <p:nvPr/>
          </p:nvSpPr>
          <p:spPr>
            <a:xfrm>
              <a:off x="2100105" y="1313043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다이아몬드 3">
              <a:extLst>
                <a:ext uri="{FF2B5EF4-FFF2-40B4-BE49-F238E27FC236}">
                  <a16:creationId xmlns:a16="http://schemas.microsoft.com/office/drawing/2014/main" id="{29B4D139-358C-E3CD-AAA4-E0A5410D887C}"/>
                </a:ext>
              </a:extLst>
            </p:cNvPr>
            <p:cNvSpPr/>
            <p:nvPr/>
          </p:nvSpPr>
          <p:spPr>
            <a:xfrm>
              <a:off x="713433" y="2669571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다이아몬드 4">
              <a:extLst>
                <a:ext uri="{FF2B5EF4-FFF2-40B4-BE49-F238E27FC236}">
                  <a16:creationId xmlns:a16="http://schemas.microsoft.com/office/drawing/2014/main" id="{EE56E22A-EA7C-3B06-BFF9-B5AB6C799410}"/>
                </a:ext>
              </a:extLst>
            </p:cNvPr>
            <p:cNvSpPr/>
            <p:nvPr/>
          </p:nvSpPr>
          <p:spPr>
            <a:xfrm>
              <a:off x="3523622" y="2669571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다이아몬드 5">
              <a:extLst>
                <a:ext uri="{FF2B5EF4-FFF2-40B4-BE49-F238E27FC236}">
                  <a16:creationId xmlns:a16="http://schemas.microsoft.com/office/drawing/2014/main" id="{982A2BA9-34E3-B412-9F85-C613AEE4F298}"/>
                </a:ext>
              </a:extLst>
            </p:cNvPr>
            <p:cNvSpPr/>
            <p:nvPr/>
          </p:nvSpPr>
          <p:spPr>
            <a:xfrm>
              <a:off x="2100105" y="4026099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B6AD24A2-C38C-9859-46BA-2E4EB0185CD4}"/>
              </a:ext>
            </a:extLst>
          </p:cNvPr>
          <p:cNvSpPr txBox="1"/>
          <p:nvPr/>
        </p:nvSpPr>
        <p:spPr>
          <a:xfrm>
            <a:off x="6972475" y="2136532"/>
            <a:ext cx="3409741" cy="195584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셋을 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2</a:t>
            </a:r>
            <a:r>
              <a:rPr kumimoji="1" lang="ko-KR" altLang="en-US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개로 만들어서</a:t>
            </a:r>
            <a:endParaRPr kumimoji="1" lang="en-US" altLang="ko-KR" sz="1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연구를 더 해보고</a:t>
            </a:r>
            <a:endParaRPr kumimoji="1" lang="en-US" altLang="ko-KR" sz="1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일단 </a:t>
            </a:r>
            <a:r>
              <a:rPr kumimoji="1" lang="ko-KR" altLang="en-US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그리드서치</a:t>
            </a:r>
            <a:r>
              <a:rPr kumimoji="1" lang="ko-KR" altLang="en-US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넣어보고</a:t>
            </a:r>
            <a:endParaRPr kumimoji="1" lang="en-US" altLang="ko-KR" sz="1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머신러닝</a:t>
            </a:r>
            <a:r>
              <a:rPr kumimoji="1" lang="ko-KR" altLang="en-US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기법들도 연구하고</a:t>
            </a:r>
            <a:endParaRPr kumimoji="1" lang="en-US" altLang="ko-KR" sz="1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으라으라으라으라</a:t>
            </a:r>
            <a:endParaRPr kumimoji="1" lang="en-US" altLang="ko-KR" sz="1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으쌰으쌰으쌰으쌰</a:t>
            </a:r>
            <a:endParaRPr kumimoji="1" lang="en-US" altLang="ko-KR" sz="1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연구가 완성되었습니다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…</a:t>
            </a:r>
            <a:r>
              <a:rPr kumimoji="1" lang="ko-KR" altLang="en-US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를 할 예정입니다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C85E77-ECB2-DF20-29CC-BA28A10C4C38}"/>
              </a:ext>
            </a:extLst>
          </p:cNvPr>
          <p:cNvSpPr txBox="1"/>
          <p:nvPr/>
        </p:nvSpPr>
        <p:spPr>
          <a:xfrm>
            <a:off x="7390255" y="1568590"/>
            <a:ext cx="258422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</p:spTree>
    <p:extLst>
      <p:ext uri="{BB962C8B-B14F-4D97-AF65-F5344CB8AC3E}">
        <p14:creationId xmlns:p14="http://schemas.microsoft.com/office/powerpoint/2010/main" val="32539340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D4FE2AAE-68D9-07FB-1A1F-FC970157ED67}"/>
              </a:ext>
            </a:extLst>
          </p:cNvPr>
          <p:cNvGrpSpPr/>
          <p:nvPr/>
        </p:nvGrpSpPr>
        <p:grpSpPr>
          <a:xfrm>
            <a:off x="521264" y="390534"/>
            <a:ext cx="2095789" cy="564022"/>
            <a:chOff x="521264" y="410198"/>
            <a:chExt cx="2095789" cy="564022"/>
          </a:xfrm>
        </p:grpSpPr>
        <p:sp>
          <p:nvSpPr>
            <p:cNvPr id="9" name="다이아몬드 8">
              <a:extLst>
                <a:ext uri="{FF2B5EF4-FFF2-40B4-BE49-F238E27FC236}">
                  <a16:creationId xmlns:a16="http://schemas.microsoft.com/office/drawing/2014/main" id="{360822EB-A95E-8EA7-723D-4C96A2DFC48E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84AD3C3-5FBF-F6E5-1838-BB8EDD826887}"/>
                </a:ext>
              </a:extLst>
            </p:cNvPr>
            <p:cNvSpPr txBox="1"/>
            <p:nvPr/>
          </p:nvSpPr>
          <p:spPr>
            <a:xfrm>
              <a:off x="1092410" y="456603"/>
              <a:ext cx="1524643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향후 계획</a:t>
              </a:r>
              <a:endPara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0C3EE35-6AA6-A89C-B138-92EF31FCCE83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04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593A590F-1084-E08E-EF92-140DC98829C1}"/>
              </a:ext>
            </a:extLst>
          </p:cNvPr>
          <p:cNvGrpSpPr/>
          <p:nvPr/>
        </p:nvGrpSpPr>
        <p:grpSpPr>
          <a:xfrm>
            <a:off x="1625591" y="1327629"/>
            <a:ext cx="4551903" cy="4469760"/>
            <a:chOff x="713433" y="1313043"/>
            <a:chExt cx="5382567" cy="5285434"/>
          </a:xfrm>
        </p:grpSpPr>
        <p:sp>
          <p:nvSpPr>
            <p:cNvPr id="3" name="다이아몬드 2">
              <a:extLst>
                <a:ext uri="{FF2B5EF4-FFF2-40B4-BE49-F238E27FC236}">
                  <a16:creationId xmlns:a16="http://schemas.microsoft.com/office/drawing/2014/main" id="{714EBBE8-2CE1-E3A7-61C4-C2FFFC1C6B1A}"/>
                </a:ext>
              </a:extLst>
            </p:cNvPr>
            <p:cNvSpPr/>
            <p:nvPr/>
          </p:nvSpPr>
          <p:spPr>
            <a:xfrm>
              <a:off x="2100105" y="1313043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다이아몬드 3">
              <a:extLst>
                <a:ext uri="{FF2B5EF4-FFF2-40B4-BE49-F238E27FC236}">
                  <a16:creationId xmlns:a16="http://schemas.microsoft.com/office/drawing/2014/main" id="{29B4D139-358C-E3CD-AAA4-E0A5410D887C}"/>
                </a:ext>
              </a:extLst>
            </p:cNvPr>
            <p:cNvSpPr/>
            <p:nvPr/>
          </p:nvSpPr>
          <p:spPr>
            <a:xfrm>
              <a:off x="713433" y="2669571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다이아몬드 4">
              <a:extLst>
                <a:ext uri="{FF2B5EF4-FFF2-40B4-BE49-F238E27FC236}">
                  <a16:creationId xmlns:a16="http://schemas.microsoft.com/office/drawing/2014/main" id="{EE56E22A-EA7C-3B06-BFF9-B5AB6C799410}"/>
                </a:ext>
              </a:extLst>
            </p:cNvPr>
            <p:cNvSpPr/>
            <p:nvPr/>
          </p:nvSpPr>
          <p:spPr>
            <a:xfrm>
              <a:off x="3523622" y="2669571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다이아몬드 5">
              <a:extLst>
                <a:ext uri="{FF2B5EF4-FFF2-40B4-BE49-F238E27FC236}">
                  <a16:creationId xmlns:a16="http://schemas.microsoft.com/office/drawing/2014/main" id="{982A2BA9-34E3-B412-9F85-C613AEE4F298}"/>
                </a:ext>
              </a:extLst>
            </p:cNvPr>
            <p:cNvSpPr/>
            <p:nvPr/>
          </p:nvSpPr>
          <p:spPr>
            <a:xfrm>
              <a:off x="2100105" y="4026099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B6AD24A2-C38C-9859-46BA-2E4EB0185CD4}"/>
              </a:ext>
            </a:extLst>
          </p:cNvPr>
          <p:cNvSpPr txBox="1"/>
          <p:nvPr/>
        </p:nvSpPr>
        <p:spPr>
          <a:xfrm>
            <a:off x="6972475" y="2136532"/>
            <a:ext cx="3409741" cy="195584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데이터 셋을 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2</a:t>
            </a:r>
            <a:r>
              <a:rPr kumimoji="1" lang="ko-KR" altLang="en-US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개로 만들어서</a:t>
            </a:r>
            <a:endParaRPr kumimoji="1" lang="en-US" altLang="ko-KR" sz="1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연구를 더 해보고</a:t>
            </a:r>
            <a:endParaRPr kumimoji="1" lang="en-US" altLang="ko-KR" sz="1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일단 </a:t>
            </a:r>
            <a:r>
              <a:rPr kumimoji="1" lang="ko-KR" altLang="en-US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그리드서치</a:t>
            </a:r>
            <a:r>
              <a:rPr kumimoji="1" lang="ko-KR" altLang="en-US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넣어보고</a:t>
            </a:r>
            <a:endParaRPr kumimoji="1" lang="en-US" altLang="ko-KR" sz="1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머신러닝</a:t>
            </a:r>
            <a:r>
              <a:rPr kumimoji="1" lang="ko-KR" altLang="en-US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기법들도 연구하고</a:t>
            </a:r>
            <a:endParaRPr kumimoji="1" lang="en-US" altLang="ko-KR" sz="1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으라으라으라으라</a:t>
            </a:r>
            <a:endParaRPr kumimoji="1" lang="en-US" altLang="ko-KR" sz="1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으쌰으쌰으쌰으쌰</a:t>
            </a:r>
            <a:endParaRPr kumimoji="1" lang="en-US" altLang="ko-KR" sz="11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연구가 완성되었습니다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…</a:t>
            </a:r>
            <a:r>
              <a:rPr kumimoji="1" lang="ko-KR" altLang="en-US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를 할 예정입니다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C85E77-ECB2-DF20-29CC-BA28A10C4C38}"/>
              </a:ext>
            </a:extLst>
          </p:cNvPr>
          <p:cNvSpPr txBox="1"/>
          <p:nvPr/>
        </p:nvSpPr>
        <p:spPr>
          <a:xfrm>
            <a:off x="7390255" y="1568590"/>
            <a:ext cx="258422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</p:spTree>
    <p:extLst>
      <p:ext uri="{BB962C8B-B14F-4D97-AF65-F5344CB8AC3E}">
        <p14:creationId xmlns:p14="http://schemas.microsoft.com/office/powerpoint/2010/main" val="27933510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68860" y="3256068"/>
            <a:ext cx="3254284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28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End Of Document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26300" y="2968685"/>
            <a:ext cx="1339401" cy="369261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>
                    <a:alpha val="50000"/>
                  </a:srgbClr>
                </a:solidFill>
                <a:latin typeface="맑은 고딕" pitchFamily="50" charset="-127"/>
                <a:cs typeface="Arial" panose="020B0604020202020204" pitchFamily="34" charset="0"/>
              </a:rPr>
              <a:t>Thank</a:t>
            </a:r>
            <a:r>
              <a:rPr kumimoji="1" lang="ko-KR" altLang="en-US" b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>
                    <a:alpha val="50000"/>
                  </a:srgbClr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>
                    <a:alpha val="50000"/>
                  </a:srgbClr>
                </a:solidFill>
                <a:latin typeface="맑은 고딕" pitchFamily="50" charset="-127"/>
                <a:cs typeface="Arial" panose="020B0604020202020204" pitchFamily="34" charset="0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4294881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028306" y="2793953"/>
            <a:ext cx="2135388" cy="86170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5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Q</a:t>
            </a:r>
            <a:r>
              <a:rPr kumimoji="1" lang="ko-KR" altLang="en-US" sz="5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en-US" altLang="ko-KR" sz="5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&amp;</a:t>
            </a:r>
            <a:r>
              <a:rPr kumimoji="1" lang="ko-KR" altLang="en-US" sz="5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en-US" altLang="ko-KR" sz="50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4348432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36854" y="451302"/>
            <a:ext cx="54039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00</a:t>
            </a:r>
          </a:p>
        </p:txBody>
      </p:sp>
      <p:grpSp>
        <p:nvGrpSpPr>
          <p:cNvPr id="6" name="그룹 5"/>
          <p:cNvGrpSpPr/>
          <p:nvPr/>
        </p:nvGrpSpPr>
        <p:grpSpPr>
          <a:xfrm>
            <a:off x="1110924" y="339362"/>
            <a:ext cx="4873317" cy="613763"/>
            <a:chOff x="1110924" y="256992"/>
            <a:chExt cx="4873317" cy="613763"/>
          </a:xfrm>
        </p:grpSpPr>
        <p:sp>
          <p:nvSpPr>
            <p:cNvPr id="4" name="TextBox 3"/>
            <p:cNvSpPr txBox="1"/>
            <p:nvPr/>
          </p:nvSpPr>
          <p:spPr>
            <a:xfrm>
              <a:off x="1110924" y="256992"/>
              <a:ext cx="258422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110924" y="616910"/>
              <a:ext cx="4873317" cy="253845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</a:t>
              </a:r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813" y="1211368"/>
            <a:ext cx="4540665" cy="5108248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6096000" y="2165979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항목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749626" y="2178756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8578518" y="2165979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항목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9232144" y="2178756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6096000" y="2629306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항목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749626" y="2642083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8578518" y="2629306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항목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232144" y="2642083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6096000" y="3118188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항목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749625" y="3130965"/>
            <a:ext cx="3742797" cy="2654502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endParaRPr kumimoji="1" lang="en-US" altLang="ko-KR" sz="10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994289" y="1544905"/>
            <a:ext cx="258422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</p:spTree>
    <p:extLst>
      <p:ext uri="{BB962C8B-B14F-4D97-AF65-F5344CB8AC3E}">
        <p14:creationId xmlns:p14="http://schemas.microsoft.com/office/powerpoint/2010/main" val="281220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2675354" cy="634858"/>
            <a:chOff x="521264" y="339362"/>
            <a:chExt cx="2675354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2085694" cy="613763"/>
              <a:chOff x="1110924" y="256992"/>
              <a:chExt cx="2085694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1524643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멤버 소개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2085694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PAT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is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Penta Audit Technology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6F446598-E183-8779-A30A-41671B139CE7}"/>
              </a:ext>
            </a:extLst>
          </p:cNvPr>
          <p:cNvGrpSpPr/>
          <p:nvPr/>
        </p:nvGrpSpPr>
        <p:grpSpPr>
          <a:xfrm>
            <a:off x="9891385" y="1945567"/>
            <a:ext cx="2187497" cy="3205489"/>
            <a:chOff x="803275" y="1547446"/>
            <a:chExt cx="2260880" cy="4088393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6FCF093-D768-08BB-28C7-E0E4DE761113}"/>
                </a:ext>
              </a:extLst>
            </p:cNvPr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8CDEAE3-0191-8897-AA4B-95AB61504C28}"/>
                </a:ext>
              </a:extLst>
            </p:cNvPr>
            <p:cNvSpPr txBox="1"/>
            <p:nvPr/>
          </p:nvSpPr>
          <p:spPr>
            <a:xfrm>
              <a:off x="803275" y="4927378"/>
              <a:ext cx="2260880" cy="708461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marL="171450" indent="-171450" algn="just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buFontTx/>
                <a:buChar char="-"/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Hidden Layer</a:t>
              </a:r>
            </a:p>
            <a:p>
              <a:pPr marL="171450" indent="-171450" algn="just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buFontTx/>
                <a:buChar char="-"/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Domain Specialist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6DF5A9E-883E-60B4-4531-0096C04DF030}"/>
                </a:ext>
              </a:extLst>
            </p:cNvPr>
            <p:cNvSpPr txBox="1"/>
            <p:nvPr/>
          </p:nvSpPr>
          <p:spPr>
            <a:xfrm>
              <a:off x="943189" y="4101037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A68364DB-4E58-1983-80C5-CC07C72F6CC5}"/>
              </a:ext>
            </a:extLst>
          </p:cNvPr>
          <p:cNvCxnSpPr/>
          <p:nvPr/>
        </p:nvCxnSpPr>
        <p:spPr>
          <a:xfrm>
            <a:off x="9791658" y="1426865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92BC34A6-1ED8-3575-51D7-D2642FA8525E}"/>
              </a:ext>
            </a:extLst>
          </p:cNvPr>
          <p:cNvCxnSpPr/>
          <p:nvPr/>
        </p:nvCxnSpPr>
        <p:spPr>
          <a:xfrm>
            <a:off x="7404705" y="1426864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273B667C-66AD-7111-D584-E0CB8B2FCA4D}"/>
              </a:ext>
            </a:extLst>
          </p:cNvPr>
          <p:cNvGrpSpPr/>
          <p:nvPr/>
        </p:nvGrpSpPr>
        <p:grpSpPr>
          <a:xfrm>
            <a:off x="7502014" y="1953905"/>
            <a:ext cx="2189918" cy="3197152"/>
            <a:chOff x="803275" y="1547446"/>
            <a:chExt cx="2260880" cy="4077759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C90EDE69-B8BA-7300-DE2A-0F121D811550}"/>
                </a:ext>
              </a:extLst>
            </p:cNvPr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7F50F21-7B8A-5CEE-B695-CF56A3FE096D}"/>
                </a:ext>
              </a:extLst>
            </p:cNvPr>
            <p:cNvSpPr txBox="1"/>
            <p:nvPr/>
          </p:nvSpPr>
          <p:spPr>
            <a:xfrm>
              <a:off x="803275" y="4916744"/>
              <a:ext cx="2260880" cy="708461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marL="171450" indent="-171450" algn="just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buFontTx/>
                <a:buChar char="-"/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Data Specialist</a:t>
              </a:r>
            </a:p>
            <a:p>
              <a:pPr marL="171450" indent="-171450" algn="just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buFontTx/>
                <a:buChar char="-"/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ML/DL Assist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E28031C-6AA2-9CD3-0E22-E91DB42F658C}"/>
                </a:ext>
              </a:extLst>
            </p:cNvPr>
            <p:cNvSpPr txBox="1"/>
            <p:nvPr/>
          </p:nvSpPr>
          <p:spPr>
            <a:xfrm>
              <a:off x="943189" y="4172585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055EBE3E-652E-B681-C4A3-3ECCBD561734}"/>
              </a:ext>
            </a:extLst>
          </p:cNvPr>
          <p:cNvGrpSpPr/>
          <p:nvPr/>
        </p:nvGrpSpPr>
        <p:grpSpPr>
          <a:xfrm>
            <a:off x="5093993" y="1945565"/>
            <a:ext cx="2189918" cy="3233498"/>
            <a:chOff x="803275" y="1547446"/>
            <a:chExt cx="2260880" cy="4124116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D68EA8D2-FEA1-9E27-3BB6-DB346B5B094C}"/>
                </a:ext>
              </a:extLst>
            </p:cNvPr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9D9537F-8B50-A8FA-161F-08A58ED4B70E}"/>
                </a:ext>
              </a:extLst>
            </p:cNvPr>
            <p:cNvSpPr txBox="1"/>
            <p:nvPr/>
          </p:nvSpPr>
          <p:spPr>
            <a:xfrm>
              <a:off x="803275" y="4963101"/>
              <a:ext cx="2260880" cy="708461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marL="171450" indent="-171450" algn="just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buFontTx/>
                <a:buChar char="-"/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Domain Specialist</a:t>
              </a:r>
            </a:p>
            <a:p>
              <a:pPr marL="171450" indent="-171450" algn="just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buFontTx/>
                <a:buChar char="-"/>
                <a:defRPr/>
              </a:pP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프로젝트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1 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수상</a:t>
              </a:r>
              <a:endPara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AAAAA69-2270-E4FC-3469-91E3C9CA7EA2}"/>
                </a:ext>
              </a:extLst>
            </p:cNvPr>
            <p:cNvSpPr txBox="1"/>
            <p:nvPr/>
          </p:nvSpPr>
          <p:spPr>
            <a:xfrm>
              <a:off x="981060" y="4145983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034BAD64-FC73-EFC7-2C13-DEBEA70281DF}"/>
              </a:ext>
            </a:extLst>
          </p:cNvPr>
          <p:cNvCxnSpPr/>
          <p:nvPr/>
        </p:nvCxnSpPr>
        <p:spPr>
          <a:xfrm>
            <a:off x="4996684" y="1456362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CB4C4459-B69D-331C-1E9C-5FEE002F597C}"/>
              </a:ext>
            </a:extLst>
          </p:cNvPr>
          <p:cNvGrpSpPr/>
          <p:nvPr/>
        </p:nvGrpSpPr>
        <p:grpSpPr>
          <a:xfrm>
            <a:off x="2722655" y="1945565"/>
            <a:ext cx="2189918" cy="3485569"/>
            <a:chOff x="803275" y="1547446"/>
            <a:chExt cx="2260880" cy="4445616"/>
          </a:xfrm>
        </p:grpSpPr>
        <p:sp>
          <p:nvSpPr>
            <p:cNvPr id="53" name="직사각형 52">
              <a:extLst>
                <a:ext uri="{FF2B5EF4-FFF2-40B4-BE49-F238E27FC236}">
                  <a16:creationId xmlns:a16="http://schemas.microsoft.com/office/drawing/2014/main" id="{4CDD7607-9147-3A17-C735-E588F6D6BDFA}"/>
                </a:ext>
              </a:extLst>
            </p:cNvPr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AB5A25F-8283-F74C-B0F8-BCD5BB6219ED}"/>
                </a:ext>
              </a:extLst>
            </p:cNvPr>
            <p:cNvSpPr txBox="1"/>
            <p:nvPr/>
          </p:nvSpPr>
          <p:spPr>
            <a:xfrm>
              <a:off x="803275" y="4927381"/>
              <a:ext cx="2260880" cy="1065681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marL="171450" indent="-171450" algn="just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buFontTx/>
                <a:buChar char="-"/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CTO (Semi Leader)</a:t>
              </a:r>
            </a:p>
            <a:p>
              <a:pPr marL="171450" indent="-171450" algn="just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buFontTx/>
                <a:buChar char="-"/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Data Specialist</a:t>
              </a:r>
            </a:p>
            <a:p>
              <a:pPr marL="171450" indent="-171450" algn="just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buFontTx/>
                <a:buChar char="-"/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ML/DL Specialist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8AC87E0-0576-AB95-0EB7-344CA5FFAD6A}"/>
                </a:ext>
              </a:extLst>
            </p:cNvPr>
            <p:cNvSpPr txBox="1"/>
            <p:nvPr/>
          </p:nvSpPr>
          <p:spPr>
            <a:xfrm>
              <a:off x="943189" y="4183222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64C0EBE2-6B8D-58CB-BC13-FE1E212DE98A}"/>
              </a:ext>
            </a:extLst>
          </p:cNvPr>
          <p:cNvCxnSpPr/>
          <p:nvPr/>
        </p:nvCxnSpPr>
        <p:spPr>
          <a:xfrm>
            <a:off x="2624137" y="1426864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1FC3332B-D995-CA98-90BA-980FF058B155}"/>
              </a:ext>
            </a:extLst>
          </p:cNvPr>
          <p:cNvGrpSpPr/>
          <p:nvPr/>
        </p:nvGrpSpPr>
        <p:grpSpPr>
          <a:xfrm>
            <a:off x="335702" y="1953905"/>
            <a:ext cx="2189918" cy="3477230"/>
            <a:chOff x="803275" y="1547446"/>
            <a:chExt cx="2260880" cy="4434980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CB361B6D-0E8B-C5BF-6213-2C264D0741E2}"/>
                </a:ext>
              </a:extLst>
            </p:cNvPr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D988EFD-650D-D4B7-BA8E-A37CAB344160}"/>
                </a:ext>
              </a:extLst>
            </p:cNvPr>
            <p:cNvSpPr txBox="1"/>
            <p:nvPr/>
          </p:nvSpPr>
          <p:spPr>
            <a:xfrm>
              <a:off x="803275" y="4916745"/>
              <a:ext cx="2260880" cy="1065681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marL="171450" indent="-171450" algn="just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buFontTx/>
                <a:buChar char="-"/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CEO (Leader)</a:t>
              </a:r>
            </a:p>
            <a:p>
              <a:pPr marL="171450" indent="-171450" algn="just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buFontTx/>
                <a:buChar char="-"/>
                <a:defRPr/>
              </a:pP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프로젝트</a:t>
              </a: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1 </a:t>
              </a:r>
              <a:r>
                <a:rPr kumimoji="1" lang="ko-KR" altLang="en-US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수상</a:t>
              </a:r>
              <a:endPara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endParaRPr>
            </a:p>
            <a:p>
              <a:pPr marL="171450" indent="-171450" algn="just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buFontTx/>
                <a:buChar char="-"/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Domain / Notion Master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65D1A45-4E09-EBA9-BF93-176BDBB9D0E0}"/>
                </a:ext>
              </a:extLst>
            </p:cNvPr>
            <p:cNvSpPr txBox="1"/>
            <p:nvPr/>
          </p:nvSpPr>
          <p:spPr>
            <a:xfrm>
              <a:off x="953766" y="4172585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058766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1110924" y="339362"/>
            <a:ext cx="4873317" cy="613763"/>
            <a:chOff x="1110924" y="256992"/>
            <a:chExt cx="4873317" cy="613763"/>
          </a:xfrm>
        </p:grpSpPr>
        <p:sp>
          <p:nvSpPr>
            <p:cNvPr id="4" name="TextBox 3"/>
            <p:cNvSpPr txBox="1"/>
            <p:nvPr/>
          </p:nvSpPr>
          <p:spPr>
            <a:xfrm>
              <a:off x="1110924" y="256992"/>
              <a:ext cx="258422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110924" y="616910"/>
              <a:ext cx="4873317" cy="253845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</a:t>
              </a:r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6096000" y="2185472"/>
            <a:ext cx="4454769" cy="1215647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095999" y="1816211"/>
            <a:ext cx="2847034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285750" indent="-2857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Font typeface="Wingdings" panose="05000000000000000000" pitchFamily="2" charset="2"/>
              <a:buChar char="u"/>
              <a:defRPr/>
            </a:pP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36854" y="451302"/>
            <a:ext cx="54039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96000" y="4139641"/>
            <a:ext cx="4454769" cy="1215647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</a:t>
            </a:r>
          </a:p>
          <a:p>
            <a:pPr marL="171450" indent="-171450" defTabSz="912813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</a:t>
            </a:r>
            <a:r>
              <a:rPr kumimoji="1" lang="en-US" altLang="ko-KR" sz="105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typesetting industry</a:t>
            </a:r>
            <a:endParaRPr kumimoji="1" lang="en-US" altLang="ko-KR" sz="10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095999" y="3770380"/>
            <a:ext cx="2847034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285750" indent="-285750" defTabSz="912813" fontAlgn="base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Font typeface="Wingdings" panose="05000000000000000000" pitchFamily="2" charset="2"/>
              <a:buChar char="u"/>
              <a:defRPr/>
            </a:pPr>
            <a:r>
              <a:rPr kumimoji="1" lang="en-US" altLang="ko-KR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407" y="1313043"/>
            <a:ext cx="4573285" cy="4573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0045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/>
          <p:cNvSpPr txBox="1"/>
          <p:nvPr/>
        </p:nvSpPr>
        <p:spPr>
          <a:xfrm>
            <a:off x="6096000" y="3472609"/>
            <a:ext cx="4464818" cy="1920455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kumimoji="1" lang="en-US" altLang="ko-KR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popularised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in the 1960s with the release of </a:t>
            </a:r>
            <a:r>
              <a:rPr kumimoji="1" lang="en-US" altLang="ko-KR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Letraset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sheets containing Lorem Ipsum passages, and more recently with desktop publishing software like Aldus PageMaker including versions of Lorem Ipsum.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096000" y="3011015"/>
            <a:ext cx="258422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2" name="다이아몬드 1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" name="그룹 5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4" name="TextBox 3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>
          <a:xfrm>
            <a:off x="1276358" y="1506659"/>
            <a:ext cx="4281191" cy="4281191"/>
          </a:xfrm>
          <a:prstGeom prst="roundRect">
            <a:avLst>
              <a:gd name="adj" fmla="val 2115"/>
            </a:avLst>
          </a:prstGeom>
        </p:spPr>
      </p:pic>
    </p:spTree>
    <p:extLst>
      <p:ext uri="{BB962C8B-B14F-4D97-AF65-F5344CB8AC3E}">
        <p14:creationId xmlns:p14="http://schemas.microsoft.com/office/powerpoint/2010/main" val="38446211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1271630" y="1534107"/>
            <a:ext cx="4551903" cy="4469760"/>
            <a:chOff x="713433" y="1313043"/>
            <a:chExt cx="5382567" cy="5285434"/>
          </a:xfrm>
        </p:grpSpPr>
        <p:sp>
          <p:nvSpPr>
            <p:cNvPr id="8" name="다이아몬드 7"/>
            <p:cNvSpPr/>
            <p:nvPr/>
          </p:nvSpPr>
          <p:spPr>
            <a:xfrm>
              <a:off x="2100105" y="1313043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다이아몬드 8"/>
            <p:cNvSpPr/>
            <p:nvPr/>
          </p:nvSpPr>
          <p:spPr>
            <a:xfrm>
              <a:off x="713433" y="2669571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다이아몬드 9"/>
            <p:cNvSpPr/>
            <p:nvPr/>
          </p:nvSpPr>
          <p:spPr>
            <a:xfrm>
              <a:off x="3523622" y="2669571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다이아몬드 10"/>
            <p:cNvSpPr/>
            <p:nvPr/>
          </p:nvSpPr>
          <p:spPr>
            <a:xfrm>
              <a:off x="2100105" y="4026099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6618514" y="2343010"/>
            <a:ext cx="3409741" cy="2732985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kumimoji="1" lang="en-US" altLang="ko-KR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popularised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in the 1960s with the release of </a:t>
            </a:r>
            <a:r>
              <a:rPr kumimoji="1" lang="en-US" altLang="ko-KR" sz="11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Letraset</a:t>
            </a:r>
            <a:r>
              <a:rPr kumimoji="1" lang="en-US" altLang="ko-KR" sz="11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sheets containing Lorem Ipsum passages, and more recently with desktop publishing software like Aldus PageMaker including versions of Lorem Ipsum.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036294" y="1775068"/>
            <a:ext cx="258422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</p:spTree>
    <p:extLst>
      <p:ext uri="{BB962C8B-B14F-4D97-AF65-F5344CB8AC3E}">
        <p14:creationId xmlns:p14="http://schemas.microsoft.com/office/powerpoint/2010/main" val="32211864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885930" y="1426866"/>
            <a:ext cx="2260880" cy="4500489"/>
            <a:chOff x="803275" y="1547446"/>
            <a:chExt cx="2260880" cy="4500489"/>
          </a:xfrm>
        </p:grpSpPr>
        <p:sp>
          <p:nvSpPr>
            <p:cNvPr id="8" name="직사각형 7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12" name="직선 연결선 11"/>
          <p:cNvCxnSpPr/>
          <p:nvPr/>
        </p:nvCxnSpPr>
        <p:spPr>
          <a:xfrm>
            <a:off x="3376247" y="1426866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그룹 17"/>
          <p:cNvGrpSpPr/>
          <p:nvPr/>
        </p:nvGrpSpPr>
        <p:grpSpPr>
          <a:xfrm>
            <a:off x="3605684" y="1426866"/>
            <a:ext cx="2260880" cy="4500489"/>
            <a:chOff x="803275" y="1547446"/>
            <a:chExt cx="2260880" cy="4500489"/>
          </a:xfrm>
        </p:grpSpPr>
        <p:sp>
          <p:nvSpPr>
            <p:cNvPr id="19" name="직사각형 18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22" name="직선 연결선 21"/>
          <p:cNvCxnSpPr/>
          <p:nvPr/>
        </p:nvCxnSpPr>
        <p:spPr>
          <a:xfrm>
            <a:off x="6096001" y="1426866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>
            <a:off x="6325438" y="1426866"/>
            <a:ext cx="2260880" cy="4500489"/>
            <a:chOff x="803275" y="1547446"/>
            <a:chExt cx="2260880" cy="4500489"/>
          </a:xfrm>
        </p:grpSpPr>
        <p:sp>
          <p:nvSpPr>
            <p:cNvPr id="24" name="직사각형 23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cxnSp>
        <p:nvCxnSpPr>
          <p:cNvPr id="27" name="직선 연결선 26"/>
          <p:cNvCxnSpPr/>
          <p:nvPr/>
        </p:nvCxnSpPr>
        <p:spPr>
          <a:xfrm>
            <a:off x="8815755" y="1426866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/>
          <p:cNvGrpSpPr/>
          <p:nvPr/>
        </p:nvGrpSpPr>
        <p:grpSpPr>
          <a:xfrm>
            <a:off x="9045190" y="1426866"/>
            <a:ext cx="2260880" cy="4500489"/>
            <a:chOff x="803275" y="1547446"/>
            <a:chExt cx="2260880" cy="4500489"/>
          </a:xfrm>
        </p:grpSpPr>
        <p:sp>
          <p:nvSpPr>
            <p:cNvPr id="29" name="직사각형 28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803275" y="4330612"/>
              <a:ext cx="2260880" cy="1717323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 industry's standard dummy text ever since the 1500s, when an unknown printer took a galley of type and scrambled it to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943189" y="3961351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5530297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sp>
        <p:nvSpPr>
          <p:cNvPr id="8" name="다이아몬드 7"/>
          <p:cNvSpPr/>
          <p:nvPr/>
        </p:nvSpPr>
        <p:spPr>
          <a:xfrm>
            <a:off x="5008302" y="1665661"/>
            <a:ext cx="2175396" cy="2175396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다이아몬드 8"/>
          <p:cNvSpPr/>
          <p:nvPr/>
        </p:nvSpPr>
        <p:spPr>
          <a:xfrm>
            <a:off x="3333978" y="3614473"/>
            <a:ext cx="2175396" cy="2175396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다이아몬드 9"/>
          <p:cNvSpPr/>
          <p:nvPr/>
        </p:nvSpPr>
        <p:spPr>
          <a:xfrm>
            <a:off x="6682627" y="3614473"/>
            <a:ext cx="2175396" cy="2175396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5699163" y="2522562"/>
            <a:ext cx="793674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ABC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979704" y="4471374"/>
            <a:ext cx="793674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ABC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373488" y="4471374"/>
            <a:ext cx="793674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ABC</a:t>
            </a:r>
          </a:p>
        </p:txBody>
      </p:sp>
      <p:grpSp>
        <p:nvGrpSpPr>
          <p:cNvPr id="15" name="그룹 14"/>
          <p:cNvGrpSpPr/>
          <p:nvPr/>
        </p:nvGrpSpPr>
        <p:grpSpPr>
          <a:xfrm>
            <a:off x="7435698" y="2078357"/>
            <a:ext cx="2622702" cy="1073710"/>
            <a:chOff x="1853288" y="3093920"/>
            <a:chExt cx="2622702" cy="1073710"/>
          </a:xfrm>
        </p:grpSpPr>
        <p:sp>
          <p:nvSpPr>
            <p:cNvPr id="16" name="TextBox 15"/>
            <p:cNvSpPr txBox="1"/>
            <p:nvPr/>
          </p:nvSpPr>
          <p:spPr>
            <a:xfrm>
              <a:off x="1853288" y="3354914"/>
              <a:ext cx="2622702" cy="812716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is simply dummy text of the printing and typesetting industry.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53288" y="3093920"/>
              <a:ext cx="1580556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502807" y="4396113"/>
            <a:ext cx="2622702" cy="1073710"/>
            <a:chOff x="1853288" y="3093920"/>
            <a:chExt cx="2622702" cy="1073710"/>
          </a:xfrm>
        </p:grpSpPr>
        <p:sp>
          <p:nvSpPr>
            <p:cNvPr id="19" name="TextBox 18"/>
            <p:cNvSpPr txBox="1"/>
            <p:nvPr/>
          </p:nvSpPr>
          <p:spPr>
            <a:xfrm>
              <a:off x="1853288" y="3354914"/>
              <a:ext cx="2622702" cy="812716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is simply dummy text of the printing and typesetting industry.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53288" y="3093920"/>
              <a:ext cx="1580556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9066492" y="4396113"/>
            <a:ext cx="2622702" cy="1073710"/>
            <a:chOff x="1853288" y="3093920"/>
            <a:chExt cx="2622702" cy="1073710"/>
          </a:xfrm>
        </p:grpSpPr>
        <p:sp>
          <p:nvSpPr>
            <p:cNvPr id="22" name="TextBox 21"/>
            <p:cNvSpPr txBox="1"/>
            <p:nvPr/>
          </p:nvSpPr>
          <p:spPr>
            <a:xfrm>
              <a:off x="1853288" y="3354914"/>
              <a:ext cx="2622702" cy="812716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is simply dummy text of the printing and typesetting industry.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53288" y="3093920"/>
              <a:ext cx="1580556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3823860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sp>
        <p:nvSpPr>
          <p:cNvPr id="9" name="다이아몬드 8"/>
          <p:cNvSpPr/>
          <p:nvPr/>
        </p:nvSpPr>
        <p:spPr>
          <a:xfrm>
            <a:off x="1699846" y="1688123"/>
            <a:ext cx="4149969" cy="4149969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다이아몬드 9"/>
          <p:cNvSpPr/>
          <p:nvPr/>
        </p:nvSpPr>
        <p:spPr>
          <a:xfrm>
            <a:off x="6342185" y="1688123"/>
            <a:ext cx="4149969" cy="4149969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다이아몬드 10"/>
          <p:cNvSpPr/>
          <p:nvPr/>
        </p:nvSpPr>
        <p:spPr>
          <a:xfrm>
            <a:off x="5317253" y="2984360"/>
            <a:ext cx="1557494" cy="1557494"/>
          </a:xfrm>
          <a:prstGeom prst="diamond">
            <a:avLst/>
          </a:prstGeom>
          <a:solidFill>
            <a:srgbClr val="55CFD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5769306" y="3532310"/>
            <a:ext cx="62535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OR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419671" y="3532310"/>
            <a:ext cx="710318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YES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082849" y="3532310"/>
            <a:ext cx="668640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5986054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3981501"/>
              </p:ext>
            </p:extLst>
          </p:nvPr>
        </p:nvGraphicFramePr>
        <p:xfrm>
          <a:off x="1181894" y="4516340"/>
          <a:ext cx="9828212" cy="12960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077590">
                  <a:extLst>
                    <a:ext uri="{9D8B030D-6E8A-4147-A177-3AD203B41FA5}">
                      <a16:colId xmlns:a16="http://schemas.microsoft.com/office/drawing/2014/main" val="1437503449"/>
                    </a:ext>
                  </a:extLst>
                </a:gridCol>
                <a:gridCol w="1687656">
                  <a:extLst>
                    <a:ext uri="{9D8B030D-6E8A-4147-A177-3AD203B41FA5}">
                      <a16:colId xmlns:a16="http://schemas.microsoft.com/office/drawing/2014/main" val="2864718913"/>
                    </a:ext>
                  </a:extLst>
                </a:gridCol>
                <a:gridCol w="1687656">
                  <a:extLst>
                    <a:ext uri="{9D8B030D-6E8A-4147-A177-3AD203B41FA5}">
                      <a16:colId xmlns:a16="http://schemas.microsoft.com/office/drawing/2014/main" val="468549578"/>
                    </a:ext>
                  </a:extLst>
                </a:gridCol>
                <a:gridCol w="3375310">
                  <a:extLst>
                    <a:ext uri="{9D8B030D-6E8A-4147-A177-3AD203B41FA5}">
                      <a16:colId xmlns:a16="http://schemas.microsoft.com/office/drawing/2014/main" val="1180762644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03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327619152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CATEGORY</a:t>
                      </a:r>
                      <a:r>
                        <a:rPr lang="en-US" altLang="ko-KR" sz="1200" baseline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 01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O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X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 </a:t>
                      </a:r>
                      <a:r>
                        <a:rPr kumimoji="0" lang="en-US" altLang="ko-KR" sz="1200" u="none" strike="noStrike" kern="1200" cap="none" spc="0" normalizeH="0" baseline="0" noProof="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</a:t>
                      </a:r>
                      <a:endParaRPr lang="ko-KR" altLang="en-US" sz="120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005774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CATEGORY 02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△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O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 </a:t>
                      </a:r>
                      <a:r>
                        <a:rPr kumimoji="0" lang="en-US" altLang="ko-KR" sz="1200" u="none" strike="noStrike" kern="1200" cap="none" spc="0" normalizeH="0" baseline="0" noProof="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</a:t>
                      </a:r>
                      <a:endParaRPr lang="ko-KR" altLang="en-US" sz="120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4154485660"/>
                  </a:ext>
                </a:extLst>
              </a:tr>
            </a:tbl>
          </a:graphicData>
        </a:graphic>
      </p:graphicFrame>
      <p:cxnSp>
        <p:nvCxnSpPr>
          <p:cNvPr id="8" name="직선 연결선 7"/>
          <p:cNvCxnSpPr/>
          <p:nvPr/>
        </p:nvCxnSpPr>
        <p:spPr>
          <a:xfrm>
            <a:off x="1276350" y="2591435"/>
            <a:ext cx="9639300" cy="0"/>
          </a:xfrm>
          <a:prstGeom prst="line">
            <a:avLst/>
          </a:prstGeom>
          <a:ln w="190500" cap="rnd">
            <a:solidFill>
              <a:srgbClr val="D0E0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/>
          <p:cNvSpPr/>
          <p:nvPr/>
        </p:nvSpPr>
        <p:spPr>
          <a:xfrm>
            <a:off x="2368034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4150128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5933690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7717252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9505900" y="2434681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2524788" y="2098419"/>
            <a:ext cx="3565656" cy="0"/>
          </a:xfrm>
          <a:prstGeom prst="line">
            <a:avLst/>
          </a:prstGeom>
          <a:ln w="9525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2512054" y="1932429"/>
            <a:ext cx="0" cy="330926"/>
          </a:xfrm>
          <a:prstGeom prst="line">
            <a:avLst/>
          </a:prstGeom>
          <a:ln w="31750" cap="rnd"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>
            <a:off x="6093885" y="1932429"/>
            <a:ext cx="0" cy="330926"/>
          </a:xfrm>
          <a:prstGeom prst="line">
            <a:avLst/>
          </a:prstGeom>
          <a:ln w="31750" cap="rnd"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/>
          <p:cNvGrpSpPr/>
          <p:nvPr/>
        </p:nvGrpSpPr>
        <p:grpSpPr>
          <a:xfrm>
            <a:off x="1758038" y="2876712"/>
            <a:ext cx="1533498" cy="1129572"/>
            <a:chOff x="1853288" y="3130134"/>
            <a:chExt cx="1533498" cy="1129572"/>
          </a:xfrm>
        </p:grpSpPr>
        <p:sp>
          <p:nvSpPr>
            <p:cNvPr id="18" name="TextBox 17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3540133" y="2876712"/>
            <a:ext cx="1533498" cy="1129572"/>
            <a:chOff x="1853288" y="3130134"/>
            <a:chExt cx="1533498" cy="1129572"/>
          </a:xfrm>
        </p:grpSpPr>
        <p:sp>
          <p:nvSpPr>
            <p:cNvPr id="24" name="TextBox 23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5323695" y="2876712"/>
            <a:ext cx="1533498" cy="1129572"/>
            <a:chOff x="1853288" y="3130134"/>
            <a:chExt cx="1533498" cy="1129572"/>
          </a:xfrm>
        </p:grpSpPr>
        <p:sp>
          <p:nvSpPr>
            <p:cNvPr id="27" name="TextBox 26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7107257" y="2876712"/>
            <a:ext cx="1533498" cy="1129572"/>
            <a:chOff x="1853288" y="3130134"/>
            <a:chExt cx="1533498" cy="1129572"/>
          </a:xfrm>
        </p:grpSpPr>
        <p:sp>
          <p:nvSpPr>
            <p:cNvPr id="30" name="TextBox 29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8895905" y="2876712"/>
            <a:ext cx="1533498" cy="1129572"/>
            <a:chOff x="1853288" y="3130134"/>
            <a:chExt cx="1533498" cy="1129572"/>
          </a:xfrm>
        </p:grpSpPr>
        <p:sp>
          <p:nvSpPr>
            <p:cNvPr id="33" name="TextBox 32"/>
            <p:cNvSpPr txBox="1"/>
            <p:nvPr/>
          </p:nvSpPr>
          <p:spPr>
            <a:xfrm>
              <a:off x="1853288" y="3354914"/>
              <a:ext cx="1533498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2064151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573697" y="1691741"/>
            <a:ext cx="1466370" cy="276928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2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Text Here</a:t>
            </a:r>
          </a:p>
        </p:txBody>
      </p:sp>
    </p:spTree>
    <p:extLst>
      <p:ext uri="{BB962C8B-B14F-4D97-AF65-F5344CB8AC3E}">
        <p14:creationId xmlns:p14="http://schemas.microsoft.com/office/powerpoint/2010/main" val="2706463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158869"/>
              </p:ext>
            </p:extLst>
          </p:nvPr>
        </p:nvGraphicFramePr>
        <p:xfrm>
          <a:off x="1181894" y="1610177"/>
          <a:ext cx="9828212" cy="43200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077590">
                  <a:extLst>
                    <a:ext uri="{9D8B030D-6E8A-4147-A177-3AD203B41FA5}">
                      <a16:colId xmlns:a16="http://schemas.microsoft.com/office/drawing/2014/main" val="1437503449"/>
                    </a:ext>
                  </a:extLst>
                </a:gridCol>
                <a:gridCol w="1687656">
                  <a:extLst>
                    <a:ext uri="{9D8B030D-6E8A-4147-A177-3AD203B41FA5}">
                      <a16:colId xmlns:a16="http://schemas.microsoft.com/office/drawing/2014/main" val="2864718913"/>
                    </a:ext>
                  </a:extLst>
                </a:gridCol>
                <a:gridCol w="1687656">
                  <a:extLst>
                    <a:ext uri="{9D8B030D-6E8A-4147-A177-3AD203B41FA5}">
                      <a16:colId xmlns:a16="http://schemas.microsoft.com/office/drawing/2014/main" val="468549578"/>
                    </a:ext>
                  </a:extLst>
                </a:gridCol>
                <a:gridCol w="3375310">
                  <a:extLst>
                    <a:ext uri="{9D8B030D-6E8A-4147-A177-3AD203B41FA5}">
                      <a16:colId xmlns:a16="http://schemas.microsoft.com/office/drawing/2014/main" val="1180762644"/>
                    </a:ext>
                  </a:extLst>
                </a:gridCol>
              </a:tblGrid>
              <a:tr h="4320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01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02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CONTENTS 03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327619152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CATEGORY</a:t>
                      </a:r>
                      <a:r>
                        <a:rPr lang="en-US" altLang="ko-KR" sz="1200" baseline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 01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O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X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 </a:t>
                      </a:r>
                      <a:r>
                        <a:rPr kumimoji="0" lang="en-US" altLang="ko-KR" sz="1200" u="none" strike="noStrike" kern="1200" cap="none" spc="0" normalizeH="0" baseline="0" noProof="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</a:t>
                      </a:r>
                      <a:endParaRPr lang="ko-KR" altLang="en-US" sz="120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0057742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CATEGORY 02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ko-KR" altLang="en-US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△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O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 </a:t>
                      </a:r>
                      <a:r>
                        <a:rPr kumimoji="0" lang="en-US" altLang="ko-KR" sz="1200" u="none" strike="noStrike" kern="1200" cap="none" spc="0" normalizeH="0" baseline="0" noProof="0" dirty="0" err="1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TEXT</a:t>
                      </a:r>
                      <a:endParaRPr lang="ko-KR" altLang="en-US" sz="120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4154485660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CATEGORY</a:t>
                      </a:r>
                      <a:r>
                        <a:rPr lang="en-US" altLang="ko-KR" sz="1200" baseline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 03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Insert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Text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here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55CFD1">
                        <a:alpha val="6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CATEGORY 04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123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456</a:t>
                      </a:r>
                      <a:endParaRPr lang="ko-KR" altLang="en-US" sz="1200" b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789</a:t>
                      </a:r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CATEGORY</a:t>
                      </a:r>
                      <a:r>
                        <a:rPr lang="en-US" altLang="ko-KR" sz="1200" baseline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</a:rPr>
                        <a:t> 05</a:t>
                      </a:r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200" u="none" strike="noStrike" kern="1200" cap="none" spc="0" normalizeH="0" baseline="0" noProof="0" dirty="0">
                          <a:ln>
                            <a:solidFill>
                              <a:srgbClr val="FFD965">
                                <a:alpha val="0"/>
                              </a:srgbClr>
                            </a:solidFill>
                          </a:ln>
                          <a:solidFill>
                            <a:srgbClr val="4B465E"/>
                          </a:solidFill>
                          <a:effectLst/>
                          <a:uLnTx/>
                          <a:uFillTx/>
                        </a:rPr>
                        <a:t>CATEGORY 06</a:t>
                      </a: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200" b="1" i="0" u="none" strike="noStrike" kern="1200" cap="none" spc="0" normalizeH="0" baseline="0" noProof="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  <a:effectLst/>
                        <a:uLnTx/>
                        <a:uFillTx/>
                        <a:latin typeface="맑은 고딕" panose="020F0502020204030204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n>
                          <a:solidFill>
                            <a:srgbClr val="FFD965">
                              <a:alpha val="0"/>
                            </a:srgbClr>
                          </a:solidFill>
                        </a:ln>
                        <a:solidFill>
                          <a:srgbClr val="4B465E"/>
                        </a:solidFill>
                      </a:endParaRPr>
                    </a:p>
                  </a:txBody>
                  <a:tcPr anchor="ctr" anchorCtr="1">
                    <a:solidFill>
                      <a:srgbClr val="D0E0D9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157549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sp>
        <p:nvSpPr>
          <p:cNvPr id="8" name="타원 7"/>
          <p:cNvSpPr/>
          <p:nvPr/>
        </p:nvSpPr>
        <p:spPr>
          <a:xfrm>
            <a:off x="2244207" y="1896655"/>
            <a:ext cx="1784765" cy="1784765"/>
          </a:xfrm>
          <a:prstGeom prst="ellipse">
            <a:avLst/>
          </a:prstGeom>
          <a:noFill/>
          <a:ln w="190500" cap="rnd">
            <a:solidFill>
              <a:srgbClr val="BFBFBF">
                <a:alpha val="6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원호 8"/>
          <p:cNvSpPr/>
          <p:nvPr/>
        </p:nvSpPr>
        <p:spPr>
          <a:xfrm>
            <a:off x="2244207" y="1896655"/>
            <a:ext cx="1784765" cy="1784765"/>
          </a:xfrm>
          <a:prstGeom prst="arc">
            <a:avLst>
              <a:gd name="adj1" fmla="val 16200000"/>
              <a:gd name="adj2" fmla="val 3163491"/>
            </a:avLst>
          </a:prstGeom>
          <a:noFill/>
          <a:ln w="190500" cap="flat">
            <a:solidFill>
              <a:srgbClr val="55CFD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678838" y="2527463"/>
            <a:ext cx="91550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8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45%</a:t>
            </a:r>
          </a:p>
        </p:txBody>
      </p:sp>
      <p:sp>
        <p:nvSpPr>
          <p:cNvPr id="11" name="타원 10"/>
          <p:cNvSpPr/>
          <p:nvPr/>
        </p:nvSpPr>
        <p:spPr>
          <a:xfrm>
            <a:off x="5211244" y="1896655"/>
            <a:ext cx="1784765" cy="1784765"/>
          </a:xfrm>
          <a:prstGeom prst="ellipse">
            <a:avLst/>
          </a:prstGeom>
          <a:noFill/>
          <a:ln w="190500" cap="rnd">
            <a:solidFill>
              <a:srgbClr val="BFBFBF">
                <a:alpha val="6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원호 11"/>
          <p:cNvSpPr/>
          <p:nvPr/>
        </p:nvSpPr>
        <p:spPr>
          <a:xfrm>
            <a:off x="5211244" y="1896655"/>
            <a:ext cx="1784765" cy="1784765"/>
          </a:xfrm>
          <a:prstGeom prst="arc">
            <a:avLst>
              <a:gd name="adj1" fmla="val 16200000"/>
              <a:gd name="adj2" fmla="val 7802911"/>
            </a:avLst>
          </a:prstGeom>
          <a:noFill/>
          <a:ln w="190500" cap="flat">
            <a:solidFill>
              <a:srgbClr val="55CFD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645875" y="2527463"/>
            <a:ext cx="91550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8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60%</a:t>
            </a:r>
          </a:p>
        </p:txBody>
      </p:sp>
      <p:sp>
        <p:nvSpPr>
          <p:cNvPr id="14" name="타원 13"/>
          <p:cNvSpPr/>
          <p:nvPr/>
        </p:nvSpPr>
        <p:spPr>
          <a:xfrm>
            <a:off x="8178282" y="1896655"/>
            <a:ext cx="1784765" cy="1784765"/>
          </a:xfrm>
          <a:prstGeom prst="ellipse">
            <a:avLst/>
          </a:prstGeom>
          <a:noFill/>
          <a:ln w="190500" cap="rnd">
            <a:solidFill>
              <a:srgbClr val="BFBFBF">
                <a:alpha val="6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원호 14"/>
          <p:cNvSpPr/>
          <p:nvPr/>
        </p:nvSpPr>
        <p:spPr>
          <a:xfrm>
            <a:off x="8178282" y="1896655"/>
            <a:ext cx="1784765" cy="1784765"/>
          </a:xfrm>
          <a:prstGeom prst="arc">
            <a:avLst>
              <a:gd name="adj1" fmla="val 16200000"/>
              <a:gd name="adj2" fmla="val 21485692"/>
            </a:avLst>
          </a:prstGeom>
          <a:noFill/>
          <a:ln w="190500" cap="flat">
            <a:solidFill>
              <a:srgbClr val="55CFD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612913" y="2527463"/>
            <a:ext cx="91550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8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25%</a:t>
            </a:r>
          </a:p>
        </p:txBody>
      </p:sp>
      <p:grpSp>
        <p:nvGrpSpPr>
          <p:cNvPr id="19" name="그룹 18"/>
          <p:cNvGrpSpPr/>
          <p:nvPr/>
        </p:nvGrpSpPr>
        <p:grpSpPr>
          <a:xfrm>
            <a:off x="2130811" y="3942967"/>
            <a:ext cx="1981050" cy="1680318"/>
            <a:chOff x="2205163" y="4148066"/>
            <a:chExt cx="1981050" cy="1680318"/>
          </a:xfrm>
        </p:grpSpPr>
        <p:sp>
          <p:nvSpPr>
            <p:cNvPr id="17" name="TextBox 16"/>
            <p:cNvSpPr txBox="1"/>
            <p:nvPr/>
          </p:nvSpPr>
          <p:spPr>
            <a:xfrm>
              <a:off x="2383837" y="4517327"/>
              <a:ext cx="1623702" cy="131105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205163" y="4148066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5113101" y="3942967"/>
            <a:ext cx="1981050" cy="1680318"/>
            <a:chOff x="2205163" y="4148066"/>
            <a:chExt cx="1981050" cy="1680318"/>
          </a:xfrm>
        </p:grpSpPr>
        <p:sp>
          <p:nvSpPr>
            <p:cNvPr id="21" name="TextBox 20"/>
            <p:cNvSpPr txBox="1"/>
            <p:nvPr/>
          </p:nvSpPr>
          <p:spPr>
            <a:xfrm>
              <a:off x="2383837" y="4517327"/>
              <a:ext cx="1623702" cy="131105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205163" y="4148066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8080139" y="3942967"/>
            <a:ext cx="1981050" cy="1680318"/>
            <a:chOff x="2205163" y="4148066"/>
            <a:chExt cx="1981050" cy="1680318"/>
          </a:xfrm>
        </p:grpSpPr>
        <p:sp>
          <p:nvSpPr>
            <p:cNvPr id="24" name="TextBox 23"/>
            <p:cNvSpPr txBox="1"/>
            <p:nvPr/>
          </p:nvSpPr>
          <p:spPr>
            <a:xfrm>
              <a:off x="2383837" y="4517327"/>
              <a:ext cx="1623702" cy="131105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Lorem Ipsum has been the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205163" y="4148066"/>
              <a:ext cx="1981050" cy="369261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311187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1017006" y="1832483"/>
            <a:ext cx="10157989" cy="400039"/>
            <a:chOff x="1230736" y="1832483"/>
            <a:chExt cx="10157989" cy="400039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1230736" y="1873516"/>
              <a:ext cx="2951429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1017006" y="2580566"/>
            <a:ext cx="10157989" cy="400039"/>
            <a:chOff x="1230736" y="1832483"/>
            <a:chExt cx="10157989" cy="400039"/>
          </a:xfrm>
        </p:grpSpPr>
        <p:sp>
          <p:nvSpPr>
            <p:cNvPr id="16" name="모서리가 둥근 직사각형 15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1230736" y="1873516"/>
              <a:ext cx="2586273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1017007" y="3328649"/>
            <a:ext cx="10157988" cy="400039"/>
            <a:chOff x="1230737" y="1832483"/>
            <a:chExt cx="10157988" cy="400039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모서리가 둥근 직사각형 21"/>
            <p:cNvSpPr/>
            <p:nvPr/>
          </p:nvSpPr>
          <p:spPr>
            <a:xfrm>
              <a:off x="1230737" y="1873516"/>
              <a:ext cx="1961584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1017006" y="4076732"/>
            <a:ext cx="10157989" cy="400039"/>
            <a:chOff x="1230736" y="1832483"/>
            <a:chExt cx="10157989" cy="400039"/>
          </a:xfrm>
        </p:grpSpPr>
        <p:sp>
          <p:nvSpPr>
            <p:cNvPr id="26" name="모서리가 둥근 직사각형 25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모서리가 둥근 직사각형 26"/>
            <p:cNvSpPr/>
            <p:nvPr/>
          </p:nvSpPr>
          <p:spPr>
            <a:xfrm>
              <a:off x="1230736" y="1873516"/>
              <a:ext cx="2951429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017006" y="4824816"/>
            <a:ext cx="10157989" cy="400039"/>
            <a:chOff x="1230736" y="1832483"/>
            <a:chExt cx="10157989" cy="400039"/>
          </a:xfrm>
        </p:grpSpPr>
        <p:sp>
          <p:nvSpPr>
            <p:cNvPr id="31" name="모서리가 둥근 직사각형 30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모서리가 둥근 직사각형 31"/>
            <p:cNvSpPr/>
            <p:nvPr/>
          </p:nvSpPr>
          <p:spPr>
            <a:xfrm>
              <a:off x="1230736" y="1873516"/>
              <a:ext cx="820847" cy="317972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198701" y="1832483"/>
              <a:ext cx="707112" cy="400039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0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00%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6306713" y="1894808"/>
              <a:ext cx="5082012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05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3421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2729856" cy="634858"/>
            <a:chOff x="521264" y="339362"/>
            <a:chExt cx="2729856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2140196" cy="613763"/>
              <a:chOff x="1110924" y="256992"/>
              <a:chExt cx="2140196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140196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기획 </a:t>
                </a:r>
                <a:r>
                  <a:rPr kumimoji="1" lang="ko-KR" altLang="en-US" sz="2400" b="1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다시보기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2085694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PAT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is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Penta Audit Technology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538319F-04A6-E6A0-B996-DD66B0CBE6BE}"/>
              </a:ext>
            </a:extLst>
          </p:cNvPr>
          <p:cNvSpPr txBox="1"/>
          <p:nvPr/>
        </p:nvSpPr>
        <p:spPr>
          <a:xfrm>
            <a:off x="6258232" y="224899"/>
            <a:ext cx="4925962" cy="914400"/>
          </a:xfrm>
          <a:prstGeom prst="rect">
            <a:avLst/>
          </a:prstGeom>
        </p:spPr>
        <p:txBody>
          <a:bodyPr wrap="none" rtlCol="0" anchor="b">
            <a:normAutofit fontScale="62500" lnSpcReduction="20000"/>
          </a:bodyPr>
          <a:lstStyle/>
          <a:p>
            <a:r>
              <a:rPr lang="ko-KR" altLang="en-US" sz="2400" dirty="0"/>
              <a:t>기획발표 내용을 가져와서</a:t>
            </a:r>
            <a:endParaRPr lang="en-US" altLang="ko-KR" sz="2400" dirty="0"/>
          </a:p>
          <a:p>
            <a:r>
              <a:rPr lang="ko-KR" altLang="en-US" sz="2400" dirty="0"/>
              <a:t>원래 이렇게 하려고 했던 것이</a:t>
            </a:r>
            <a:endParaRPr lang="en-US" altLang="ko-KR" sz="2400" dirty="0"/>
          </a:p>
          <a:p>
            <a:r>
              <a:rPr lang="ko-KR" altLang="en-US" sz="2400" dirty="0"/>
              <a:t>미리 한 번 해보니까 데이터가 너무 적더라</a:t>
            </a:r>
            <a:endParaRPr lang="en-US" altLang="ko-KR" sz="2400" dirty="0"/>
          </a:p>
          <a:p>
            <a:r>
              <a:rPr lang="ko-KR" altLang="en-US" sz="2400" dirty="0"/>
              <a:t>그래서 주제를 좀 </a:t>
            </a:r>
            <a:r>
              <a:rPr lang="ko-KR" altLang="en-US" sz="2400" dirty="0" err="1"/>
              <a:t>바꿔보기로</a:t>
            </a:r>
            <a:r>
              <a:rPr lang="ko-KR" altLang="en-US" sz="2400" dirty="0"/>
              <a:t> 했다 이런 식으로 가려고</a:t>
            </a:r>
            <a:r>
              <a:rPr lang="en-US" altLang="ko-KR" sz="2400" dirty="0"/>
              <a:t>…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0A7F93D-51E7-17A6-A06E-FD7E70F54D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364" y="1237622"/>
            <a:ext cx="9657735" cy="5145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93094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9036" y="1599884"/>
            <a:ext cx="3853928" cy="4352262"/>
          </a:xfrm>
          <a:prstGeom prst="rect">
            <a:avLst/>
          </a:prstGeom>
        </p:spPr>
      </p:pic>
      <p:cxnSp>
        <p:nvCxnSpPr>
          <p:cNvPr id="10" name="직선 화살표 연결선 9"/>
          <p:cNvCxnSpPr/>
          <p:nvPr/>
        </p:nvCxnSpPr>
        <p:spPr>
          <a:xfrm>
            <a:off x="6614445" y="2136449"/>
            <a:ext cx="1469876" cy="564022"/>
          </a:xfrm>
          <a:prstGeom prst="straightConnector1">
            <a:avLst/>
          </a:prstGeom>
          <a:ln w="15875">
            <a:solidFill>
              <a:srgbClr val="55CFD1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 flipH="1">
            <a:off x="3931065" y="4084890"/>
            <a:ext cx="1529699" cy="564022"/>
          </a:xfrm>
          <a:prstGeom prst="straightConnector1">
            <a:avLst/>
          </a:prstGeom>
          <a:ln w="15875">
            <a:solidFill>
              <a:srgbClr val="55CFD1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218004" y="2869713"/>
            <a:ext cx="2162659" cy="906844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9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industry. Lorem Ipsum has been the industry's standard dummy text ever since the 1500s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218004" y="2531229"/>
            <a:ext cx="1775161" cy="33848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945020" y="4818154"/>
            <a:ext cx="2162659" cy="906844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9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Lorem Ipsum is simply dummy text of the printing and typesetting industry. Lorem Ipsum has been the industry's standard dummy text ever since the 1500s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945020" y="4479670"/>
            <a:ext cx="1775161" cy="33848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6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Insert Title Here</a:t>
            </a:r>
          </a:p>
        </p:txBody>
      </p:sp>
    </p:spTree>
    <p:extLst>
      <p:ext uri="{BB962C8B-B14F-4D97-AF65-F5344CB8AC3E}">
        <p14:creationId xmlns:p14="http://schemas.microsoft.com/office/powerpoint/2010/main" val="181807292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5462977" cy="634858"/>
            <a:chOff x="521264" y="339362"/>
            <a:chExt cx="5462977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4873317" cy="613763"/>
              <a:chOff x="1110924" y="256992"/>
              <a:chExt cx="4873317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584229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Insert Title Here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4873317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Lorem Ipsum is simply dummy text of the printing and typesetting industry.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00</a:t>
              </a:r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894" y="1444792"/>
            <a:ext cx="3680675" cy="386219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766" y="2137037"/>
            <a:ext cx="2415672" cy="2728032"/>
          </a:xfrm>
          <a:prstGeom prst="rect">
            <a:avLst/>
          </a:prstGeom>
        </p:spPr>
      </p:pic>
      <p:grpSp>
        <p:nvGrpSpPr>
          <p:cNvPr id="12" name="그룹 11"/>
          <p:cNvGrpSpPr/>
          <p:nvPr/>
        </p:nvGrpSpPr>
        <p:grpSpPr>
          <a:xfrm>
            <a:off x="5923686" y="3030624"/>
            <a:ext cx="400144" cy="466385"/>
            <a:chOff x="5923686" y="3175820"/>
            <a:chExt cx="400144" cy="466385"/>
          </a:xfrm>
        </p:grpSpPr>
        <p:sp>
          <p:nvSpPr>
            <p:cNvPr id="10" name="모서리가 둥근 직사각형 9"/>
            <p:cNvSpPr/>
            <p:nvPr/>
          </p:nvSpPr>
          <p:spPr>
            <a:xfrm rot="2700000">
              <a:off x="5923686" y="3337407"/>
              <a:ext cx="400144" cy="76969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solidFill>
                <a:srgbClr val="55CF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모서리가 둥근 직사각형 10"/>
            <p:cNvSpPr/>
            <p:nvPr/>
          </p:nvSpPr>
          <p:spPr>
            <a:xfrm rot="18900000">
              <a:off x="5923686" y="3565236"/>
              <a:ext cx="400144" cy="76969"/>
            </a:xfrm>
            <a:prstGeom prst="roundRect">
              <a:avLst>
                <a:gd name="adj" fmla="val 50000"/>
              </a:avLst>
            </a:prstGeom>
            <a:solidFill>
              <a:srgbClr val="55CFD1"/>
            </a:solidFill>
            <a:ln>
              <a:solidFill>
                <a:srgbClr val="55CF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1812112" y="5327409"/>
            <a:ext cx="3174240" cy="723307"/>
            <a:chOff x="1853288" y="3130134"/>
            <a:chExt cx="3174240" cy="723307"/>
          </a:xfrm>
        </p:grpSpPr>
        <p:sp>
          <p:nvSpPr>
            <p:cNvPr id="14" name="TextBox 13"/>
            <p:cNvSpPr txBox="1"/>
            <p:nvPr/>
          </p:nvSpPr>
          <p:spPr>
            <a:xfrm>
              <a:off x="1853288" y="3354914"/>
              <a:ext cx="3174240" cy="49852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884522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  <p:grpSp>
        <p:nvGrpSpPr>
          <p:cNvPr id="16" name="그룹 15"/>
          <p:cNvGrpSpPr/>
          <p:nvPr/>
        </p:nvGrpSpPr>
        <p:grpSpPr>
          <a:xfrm>
            <a:off x="6754482" y="5327409"/>
            <a:ext cx="3174240" cy="723307"/>
            <a:chOff x="1853288" y="3130134"/>
            <a:chExt cx="3174240" cy="723307"/>
          </a:xfrm>
        </p:grpSpPr>
        <p:sp>
          <p:nvSpPr>
            <p:cNvPr id="17" name="TextBox 16"/>
            <p:cNvSpPr txBox="1"/>
            <p:nvPr/>
          </p:nvSpPr>
          <p:spPr>
            <a:xfrm>
              <a:off x="1853288" y="3354914"/>
              <a:ext cx="3174240" cy="498527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algn="ctr" defTabSz="912813" fontAlgn="base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Lorem Ipsum is simply dummy text of the printing and typesetting industry. 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884522" y="3130134"/>
              <a:ext cx="1111773" cy="307706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algn="ctr"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rPr>
                <a:t>Insert Title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995680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3634" y="1758757"/>
            <a:ext cx="769822" cy="31546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99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cs typeface="Arial" panose="020B0604020202020204" pitchFamily="34" charset="0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84345" y="3505196"/>
            <a:ext cx="1030918" cy="58470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2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Title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84345" y="4026490"/>
            <a:ext cx="3016911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4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Loram</a:t>
            </a:r>
            <a:r>
              <a:rPr kumimoji="1" lang="en-US" altLang="ko-KR" sz="14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 Ipsum Pep </a:t>
            </a:r>
            <a:r>
              <a:rPr kumimoji="1" lang="en-US" altLang="ko-KR" sz="14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qmpmpq</a:t>
            </a:r>
            <a:r>
              <a:rPr kumimoji="1" lang="en-US" altLang="ko-KR" sz="140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en-US" altLang="ko-KR" sz="1400" dirty="0" err="1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 pitchFamily="50" charset="-127"/>
                <a:cs typeface="Arial" panose="020B0604020202020204" pitchFamily="34" charset="0"/>
              </a:rPr>
              <a:t>wEoao</a:t>
            </a:r>
            <a:endParaRPr kumimoji="1" lang="en-US" altLang="ko-KR" sz="140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6794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2729856" cy="634858"/>
            <a:chOff x="521264" y="339362"/>
            <a:chExt cx="2729856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2140196" cy="613763"/>
              <a:chOff x="1110924" y="256992"/>
              <a:chExt cx="2140196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140196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기획 </a:t>
                </a:r>
                <a:r>
                  <a:rPr kumimoji="1" lang="ko-KR" altLang="en-US" sz="2400" b="1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다시보기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2085694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PAT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is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Penta Audit Technology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538319F-04A6-E6A0-B996-DD66B0CBE6BE}"/>
              </a:ext>
            </a:extLst>
          </p:cNvPr>
          <p:cNvSpPr txBox="1"/>
          <p:nvPr/>
        </p:nvSpPr>
        <p:spPr>
          <a:xfrm>
            <a:off x="3633019" y="112959"/>
            <a:ext cx="4925962" cy="914400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ko-KR" altLang="en-US" sz="2400" dirty="0"/>
              <a:t>전체 기업 수</a:t>
            </a:r>
            <a:r>
              <a:rPr lang="en-US" altLang="ko-KR" sz="2400" dirty="0"/>
              <a:t>, </a:t>
            </a:r>
            <a:r>
              <a:rPr lang="ko-KR" altLang="en-US" sz="2400" dirty="0"/>
              <a:t>한계 기업</a:t>
            </a:r>
            <a:r>
              <a:rPr lang="en-US" altLang="ko-KR" sz="2400" dirty="0"/>
              <a:t>, </a:t>
            </a:r>
            <a:r>
              <a:rPr lang="ko-KR" altLang="en-US" sz="2400" dirty="0"/>
              <a:t>회생 가능 기업 구한 과정</a:t>
            </a:r>
            <a:endParaRPr lang="en-US" altLang="ko-KR" sz="2400" dirty="0"/>
          </a:p>
          <a:p>
            <a:r>
              <a:rPr lang="en-US" altLang="ko-KR" sz="2400" dirty="0"/>
              <a:t>(</a:t>
            </a:r>
            <a:r>
              <a:rPr lang="ko-KR" altLang="en-US" sz="2400" dirty="0"/>
              <a:t>얼마나 되는지 궁금하니까 일단 이자보상배율로 구해보자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5AC95670-6EEC-47F3-8F2D-8B44AC476E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1684" y="2064973"/>
            <a:ext cx="9128631" cy="4453665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A93F1198-A111-AFD2-B64B-EDB3842320E9}"/>
              </a:ext>
            </a:extLst>
          </p:cNvPr>
          <p:cNvSpPr/>
          <p:nvPr/>
        </p:nvSpPr>
        <p:spPr>
          <a:xfrm>
            <a:off x="1110924" y="1320405"/>
            <a:ext cx="653626" cy="279400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기준</a:t>
            </a:r>
            <a:endParaRPr lang="ko-KR" altLang="en-US" sz="15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4B87D3-87C2-5959-FC3C-BCCEAED14398}"/>
              </a:ext>
            </a:extLst>
          </p:cNvPr>
          <p:cNvSpPr txBox="1"/>
          <p:nvPr/>
        </p:nvSpPr>
        <p:spPr>
          <a:xfrm>
            <a:off x="1764549" y="1293854"/>
            <a:ext cx="6642031" cy="63087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TS2000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에서 아래와 같은 조건으로 추출함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대상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: 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코스피 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+ 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코스닥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, 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기간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: 2011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년 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~ 2019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년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, 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결산기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: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전체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, 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업종</a:t>
            </a:r>
            <a:r>
              <a:rPr kumimoji="1" lang="en-US" altLang="ko-KR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: </a:t>
            </a:r>
            <a:r>
              <a:rPr kumimoji="1" lang="ko-KR" altLang="en-US" sz="15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제조업</a:t>
            </a:r>
            <a:endParaRPr kumimoji="1" lang="en-US" altLang="ko-KR" sz="15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2724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2729856" cy="634858"/>
            <a:chOff x="521264" y="339362"/>
            <a:chExt cx="2729856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2140196" cy="613763"/>
              <a:chOff x="1110924" y="256992"/>
              <a:chExt cx="2140196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140196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기획 </a:t>
                </a:r>
                <a:r>
                  <a:rPr kumimoji="1" lang="ko-KR" altLang="en-US" sz="2400" b="1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다시보기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2085694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PAT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is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Penta Audit Technology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703BB64E-AC6B-8E65-5AC5-8E191C105B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501" y="1100348"/>
            <a:ext cx="6439458" cy="541829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E68FD191-B79F-5B07-23D0-69F3077B00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5138" y="612626"/>
            <a:ext cx="4854361" cy="590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777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339362"/>
            <a:ext cx="2729856" cy="634858"/>
            <a:chOff x="521264" y="339362"/>
            <a:chExt cx="2729856" cy="634858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1110924" y="339362"/>
              <a:ext cx="2140196" cy="613763"/>
              <a:chOff x="1110924" y="256992"/>
              <a:chExt cx="2140196" cy="613763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1110924" y="256992"/>
                <a:ext cx="2140196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기획 </a:t>
                </a:r>
                <a:r>
                  <a:rPr kumimoji="1" lang="ko-KR" altLang="en-US" sz="2400" b="1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다시보기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1110924" y="616910"/>
                <a:ext cx="2085694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PAT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is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Penta Audit Technology</a:t>
                </a:r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0492B8E8-BEC6-38BC-47EA-0776F75AD7F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9593208" y="3038168"/>
            <a:ext cx="1641987" cy="151416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C987D7F-26CE-A3E8-EBD3-35F401EA510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1209980" y="3158268"/>
            <a:ext cx="1641987" cy="151416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A961BED-0646-F9B7-077D-DCA15154C79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248113" y="3101000"/>
            <a:ext cx="1641987" cy="151416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4F4242F-BBC0-C367-D24F-F8A01DD80CB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654153" y="3069584"/>
            <a:ext cx="1641987" cy="151416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09965B9-EF1D-318A-EE5E-B6F823165CA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908253" y="2520897"/>
            <a:ext cx="1641987" cy="1514168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4C83671-A9EC-FBFE-3FF2-28D1F59196F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1951394" y="2014384"/>
            <a:ext cx="1641987" cy="151416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237B38D-B860-EA45-BD29-8C7D3DD85F4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1133780" y="2302667"/>
            <a:ext cx="1641987" cy="151416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70A4947-9105-6E4B-D94D-4C4CDE9AA16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1133781" y="2912656"/>
            <a:ext cx="1641987" cy="1514168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A3A0EF0B-BF04-6ED5-E1BA-33F2F83AC36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2545940" y="2787143"/>
            <a:ext cx="1641987" cy="151416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777F83FB-58CD-9096-386B-DA331D67B26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2626440" y="3237271"/>
            <a:ext cx="1641987" cy="1514168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BE34B31E-8FE9-9380-CC28-569A893F1A1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1885799" y="3254704"/>
            <a:ext cx="1641987" cy="151416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E7115708-FE5E-845C-B71B-A927B504DD4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1900084" y="2395384"/>
            <a:ext cx="1641987" cy="1514168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B740A8C2-C080-C0C7-5D26-BF2CC263526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5500073" y="2708140"/>
            <a:ext cx="1641987" cy="1514168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170D11B7-856F-F2F6-F3BF-A2434496922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5580573" y="3158268"/>
            <a:ext cx="1641987" cy="1514168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2141FAC2-D68D-C01D-5056-12A9BB6277F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6224895" y="2664391"/>
            <a:ext cx="1641987" cy="1514168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755C3222-1FD5-11D3-212E-7A93D7CB34B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7252" b="75332" l="10000" r="90000">
                        <a14:foregroundMark x1="73281" y1="71272" x2="75885" y2="74005"/>
                        <a14:foregroundMark x1="74167" y1="75332" x2="74167" y2="75332"/>
                        <a14:backgroundMark x1="59010" y1="40671" x2="59010" y2="40671"/>
                        <a14:backgroundMark x1="62240" y1="46058" x2="62240" y2="46058"/>
                        <a14:backgroundMark x1="62240" y1="46058" x2="62240" y2="46058"/>
                        <a14:backgroundMark x1="67500" y1="45667" x2="62344" y2="39891"/>
                        <a14:backgroundMark x1="62344" y1="39891" x2="65833" y2="56128"/>
                        <a14:backgroundMark x1="65833" y1="56128" x2="63385" y2="67447"/>
                        <a14:backgroundMark x1="68802" y1="78610" x2="77396" y2="81889"/>
                        <a14:backgroundMark x1="77396" y1="81889" x2="78073" y2="79781"/>
                        <a14:backgroundMark x1="77813" y1="22951" x2="79219" y2="254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76" t="48168" r="12951" b="22152"/>
          <a:stretch/>
        </p:blipFill>
        <p:spPr>
          <a:xfrm>
            <a:off x="6305395" y="3114519"/>
            <a:ext cx="1641987" cy="151416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C6180D8-B395-102F-D7EA-AA4FDB197FC1}"/>
              </a:ext>
            </a:extLst>
          </p:cNvPr>
          <p:cNvSpPr txBox="1"/>
          <p:nvPr/>
        </p:nvSpPr>
        <p:spPr>
          <a:xfrm>
            <a:off x="1209980" y="5058847"/>
            <a:ext cx="2149814" cy="907870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전체 기업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약 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2200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여개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2806919-2049-DACB-3256-B83977C183B4}"/>
              </a:ext>
            </a:extLst>
          </p:cNvPr>
          <p:cNvSpPr txBox="1"/>
          <p:nvPr/>
        </p:nvSpPr>
        <p:spPr>
          <a:xfrm>
            <a:off x="5734687" y="5058847"/>
            <a:ext cx="1971881" cy="907870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한계 기업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약 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500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여개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91C665D-A65D-D4CF-17CD-43D3011B4B86}"/>
              </a:ext>
            </a:extLst>
          </p:cNvPr>
          <p:cNvSpPr txBox="1"/>
          <p:nvPr/>
        </p:nvSpPr>
        <p:spPr>
          <a:xfrm>
            <a:off x="9289601" y="5058847"/>
            <a:ext cx="2249200" cy="907870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회생 성공 기업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algn="ctr"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(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약 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120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여개</a:t>
            </a: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21999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82FD6AAB-FC98-D418-232D-45FAD46CF69B}"/>
              </a:ext>
            </a:extLst>
          </p:cNvPr>
          <p:cNvSpPr/>
          <p:nvPr/>
        </p:nvSpPr>
        <p:spPr>
          <a:xfrm>
            <a:off x="1209367" y="1743188"/>
            <a:ext cx="816077" cy="646047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기존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7244AEBE-5AE0-0319-CC2F-4E5D5FBCCE73}"/>
              </a:ext>
            </a:extLst>
          </p:cNvPr>
          <p:cNvGrpSpPr/>
          <p:nvPr/>
        </p:nvGrpSpPr>
        <p:grpSpPr>
          <a:xfrm>
            <a:off x="521264" y="339362"/>
            <a:ext cx="2729856" cy="634858"/>
            <a:chOff x="521264" y="339362"/>
            <a:chExt cx="2729856" cy="634858"/>
          </a:xfrm>
        </p:grpSpPr>
        <p:sp>
          <p:nvSpPr>
            <p:cNvPr id="7" name="다이아몬드 6">
              <a:extLst>
                <a:ext uri="{FF2B5EF4-FFF2-40B4-BE49-F238E27FC236}">
                  <a16:creationId xmlns:a16="http://schemas.microsoft.com/office/drawing/2014/main" id="{380D9A66-424E-CEDC-9B14-CF5791AE1CF4}"/>
                </a:ext>
              </a:extLst>
            </p:cNvPr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50199717-3C47-E423-6940-CADDC6E3EB5F}"/>
                </a:ext>
              </a:extLst>
            </p:cNvPr>
            <p:cNvGrpSpPr/>
            <p:nvPr/>
          </p:nvGrpSpPr>
          <p:grpSpPr>
            <a:xfrm>
              <a:off x="1110924" y="339362"/>
              <a:ext cx="2140196" cy="613763"/>
              <a:chOff x="1110924" y="256992"/>
              <a:chExt cx="2140196" cy="613763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FB71E70-976A-479E-6204-8FF41996D5DC}"/>
                  </a:ext>
                </a:extLst>
              </p:cNvPr>
              <p:cNvSpPr txBox="1"/>
              <p:nvPr/>
            </p:nvSpPr>
            <p:spPr>
              <a:xfrm>
                <a:off x="1110924" y="256992"/>
                <a:ext cx="2140196" cy="461594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ko-KR" altLang="en-US" sz="2400" b="1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기획 </a:t>
                </a:r>
                <a:r>
                  <a:rPr kumimoji="1" lang="ko-KR" altLang="en-US" sz="2400" b="1" dirty="0" err="1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다시보기</a:t>
                </a:r>
                <a:endPara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8DB9423-B156-491C-CBD1-7B1C0F5F1131}"/>
                  </a:ext>
                </a:extLst>
              </p:cNvPr>
              <p:cNvSpPr txBox="1"/>
              <p:nvPr/>
            </p:nvSpPr>
            <p:spPr>
              <a:xfrm>
                <a:off x="1110924" y="616910"/>
                <a:ext cx="2085694" cy="253845"/>
              </a:xfrm>
              <a:prstGeom prst="rect">
                <a:avLst/>
              </a:prstGeom>
              <a:noFill/>
            </p:spPr>
            <p:txBody>
              <a:bodyPr wrap="none" lIns="91374" tIns="45685" rIns="91374" bIns="45685">
                <a:spAutoFit/>
              </a:bodyPr>
              <a:lstStyle/>
              <a:p>
                <a:pPr defTabSz="912813" fontAlgn="base">
                  <a:spcBef>
                    <a:spcPts val="600"/>
                  </a:spcBef>
                  <a:spcAft>
                    <a:spcPct val="0"/>
                  </a:spcAft>
                  <a:defRPr/>
                </a:pP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PAT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is</a:t>
                </a:r>
                <a:r>
                  <a:rPr kumimoji="1" lang="ko-KR" altLang="en-US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 </a:t>
                </a:r>
                <a:r>
                  <a:rPr kumimoji="1" lang="en-US" altLang="ko-KR" sz="1050" dirty="0">
                    <a:ln>
                      <a:solidFill>
                        <a:schemeClr val="bg1">
                          <a:lumMod val="85000"/>
                          <a:alpha val="0"/>
                        </a:schemeClr>
                      </a:solidFill>
                    </a:ln>
                    <a:solidFill>
                      <a:srgbClr val="4B465E"/>
                    </a:solidFill>
                    <a:latin typeface="맑은 고딕" pitchFamily="50" charset="-127"/>
                    <a:cs typeface="Arial" panose="020B0604020202020204" pitchFamily="34" charset="0"/>
                  </a:rPr>
                  <a:t>Penta Audit Technology</a:t>
                </a: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B16C124-1610-EB99-BDD2-A275017D98EA}"/>
                </a:ext>
              </a:extLst>
            </p:cNvPr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 fontAlgn="base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 pitchFamily="50" charset="-127"/>
                  <a:ea typeface="맑은 고딕" pitchFamily="50" charset="-127"/>
                  <a:cs typeface="Arial" panose="020B0604020202020204" pitchFamily="34" charset="0"/>
                </a:rPr>
                <a:t>01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71BA1147-A54C-9353-78BD-6AEEB4DBA976}"/>
              </a:ext>
            </a:extLst>
          </p:cNvPr>
          <p:cNvSpPr txBox="1"/>
          <p:nvPr/>
        </p:nvSpPr>
        <p:spPr>
          <a:xfrm>
            <a:off x="2153771" y="1845715"/>
            <a:ext cx="9282257" cy="461594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BOK 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한계기업에 대한 회생가능성 예측 모형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4FE22C1E-5F82-8300-1053-7A8F2BB5FD03}"/>
              </a:ext>
            </a:extLst>
          </p:cNvPr>
          <p:cNvSpPr/>
          <p:nvPr/>
        </p:nvSpPr>
        <p:spPr>
          <a:xfrm>
            <a:off x="1209367" y="3598880"/>
            <a:ext cx="816077" cy="646047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변경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D8CCA7F-CFDA-1593-82F1-075FB3640FC6}"/>
              </a:ext>
            </a:extLst>
          </p:cNvPr>
          <p:cNvSpPr txBox="1"/>
          <p:nvPr/>
        </p:nvSpPr>
        <p:spPr>
          <a:xfrm>
            <a:off x="2153771" y="3684120"/>
            <a:ext cx="9282257" cy="461594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BOK </a:t>
            </a:r>
            <a:r>
              <a:rPr kumimoji="1" lang="ko-KR" altLang="en-US" sz="2400" b="1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부실징후기업에 대한 생존 예측 모형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D3B1AF9-E043-1621-2DEB-6460C25AE770}"/>
              </a:ext>
            </a:extLst>
          </p:cNvPr>
          <p:cNvSpPr txBox="1"/>
          <p:nvPr/>
        </p:nvSpPr>
        <p:spPr>
          <a:xfrm>
            <a:off x="7868514" y="5964454"/>
            <a:ext cx="4323486" cy="492372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BOK(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한국은행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 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정의 한계기업 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: 3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년 연속 이자보상배율이 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1 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미만</a:t>
            </a:r>
            <a:endParaRPr kumimoji="1" lang="en-US" altLang="ko-KR" sz="10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BOK(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한국은행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) 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정의 부실징후기업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 : 1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년 연속 이자보상배율이 </a:t>
            </a:r>
            <a:r>
              <a:rPr kumimoji="1" lang="en-US" altLang="ko-KR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1 </a:t>
            </a:r>
            <a:r>
              <a:rPr kumimoji="1" lang="ko-KR" altLang="en-US" sz="1050" dirty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cs typeface="Arial" panose="020B0604020202020204" pitchFamily="34" charset="0"/>
              </a:rPr>
              <a:t>미만</a:t>
            </a:r>
            <a:endParaRPr kumimoji="1" lang="en-US" altLang="ko-KR" sz="1050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53359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rgbClr val="3A3838"/>
      </a:dk1>
      <a:lt1>
        <a:srgbClr val="FFFFFF"/>
      </a:lt1>
      <a:dk2>
        <a:srgbClr val="AEABAB"/>
      </a:dk2>
      <a:lt2>
        <a:srgbClr val="F2F2F2"/>
      </a:lt2>
      <a:accent1>
        <a:srgbClr val="FF8E32"/>
      </a:accent1>
      <a:accent2>
        <a:srgbClr val="48A1FA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anchor="b">
        <a:normAutofit/>
      </a:bodyPr>
      <a:lstStyle>
        <a:defPPr>
          <a:defRPr sz="2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1470</TotalTime>
  <Words>2377</Words>
  <Application>Microsoft Office PowerPoint</Application>
  <PresentationFormat>와이드스크린</PresentationFormat>
  <Paragraphs>487</Paragraphs>
  <Slides>52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52</vt:i4>
      </vt:variant>
    </vt:vector>
  </HeadingPairs>
  <TitlesOfParts>
    <vt:vector size="56" baseType="lpstr">
      <vt:lpstr>Wingdings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Smilegate</dc:creator>
  <cp:lastModifiedBy>이 의성</cp:lastModifiedBy>
  <cp:revision>106</cp:revision>
  <dcterms:created xsi:type="dcterms:W3CDTF">2019-03-11T06:50:22Z</dcterms:created>
  <dcterms:modified xsi:type="dcterms:W3CDTF">2022-09-24T08:20:25Z</dcterms:modified>
</cp:coreProperties>
</file>

<file path=docProps/thumbnail.jpeg>
</file>